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7" r:id="rId3"/>
    <p:sldId id="258" r:id="rId4"/>
    <p:sldId id="259" r:id="rId5"/>
    <p:sldId id="265" r:id="rId6"/>
    <p:sldId id="264" r:id="rId7"/>
    <p:sldId id="280" r:id="rId8"/>
    <p:sldId id="281" r:id="rId9"/>
    <p:sldId id="282" r:id="rId10"/>
    <p:sldId id="262" r:id="rId11"/>
    <p:sldId id="263" r:id="rId12"/>
    <p:sldId id="283" r:id="rId13"/>
    <p:sldId id="261" r:id="rId14"/>
    <p:sldId id="266" r:id="rId15"/>
    <p:sldId id="271" r:id="rId16"/>
    <p:sldId id="284" r:id="rId17"/>
    <p:sldId id="270" r:id="rId18"/>
    <p:sldId id="285" r:id="rId19"/>
    <p:sldId id="269" r:id="rId20"/>
    <p:sldId id="268" r:id="rId21"/>
    <p:sldId id="286" r:id="rId22"/>
    <p:sldId id="287" r:id="rId23"/>
    <p:sldId id="267" r:id="rId24"/>
    <p:sldId id="275" r:id="rId25"/>
    <p:sldId id="288" r:id="rId26"/>
    <p:sldId id="289" r:id="rId27"/>
    <p:sldId id="290" r:id="rId28"/>
    <p:sldId id="291" r:id="rId29"/>
    <p:sldId id="292" r:id="rId30"/>
    <p:sldId id="293" r:id="rId31"/>
    <p:sldId id="294" r:id="rId32"/>
    <p:sldId id="295" r:id="rId33"/>
    <p:sldId id="296" r:id="rId34"/>
    <p:sldId id="276" r:id="rId35"/>
    <p:sldId id="274" r:id="rId36"/>
    <p:sldId id="273" r:id="rId37"/>
    <p:sldId id="272" r:id="rId38"/>
    <p:sldId id="277" r:id="rId39"/>
    <p:sldId id="278" r:id="rId40"/>
    <p:sldId id="279"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2" d="100"/>
          <a:sy n="102" d="100"/>
        </p:scale>
        <p:origin x="264" y="1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B7B297-B443-48E7-9A1B-8AA8DDAB2347}" type="datetimeFigureOut">
              <a:rPr lang="en-US" smtClean="0"/>
              <a:t>4/18/2017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0B5C62-36FD-4FFA-B131-FC70D203D361}" type="slidenum">
              <a:rPr lang="en-US" smtClean="0"/>
              <a:t>‹#›</a:t>
            </a:fld>
            <a:endParaRPr lang="en-US"/>
          </a:p>
        </p:txBody>
      </p:sp>
    </p:spTree>
    <p:extLst>
      <p:ext uri="{BB962C8B-B14F-4D97-AF65-F5344CB8AC3E}">
        <p14:creationId xmlns:p14="http://schemas.microsoft.com/office/powerpoint/2010/main" val="1164652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Arial"/>
                <a:cs typeface="Arial"/>
              </a:rPr>
              <a:t>For example, if an electron has a principal quantum number of 3, the possible values for </a:t>
            </a:r>
            <a:r>
              <a:rPr lang="en-US" sz="1200" i="1" dirty="0" smtClean="0">
                <a:latin typeface="Arial"/>
                <a:cs typeface="Arial"/>
              </a:rPr>
              <a:t>l </a:t>
            </a:r>
            <a:r>
              <a:rPr lang="en-US" sz="1200" dirty="0" smtClean="0">
                <a:latin typeface="Arial"/>
                <a:cs typeface="Arial"/>
              </a:rPr>
              <a:t>are 0, 1, and 2. Thus, within the </a:t>
            </a:r>
            <a:r>
              <a:rPr lang="en-US" sz="1200" i="1" dirty="0" smtClean="0">
                <a:latin typeface="Arial"/>
                <a:cs typeface="Arial"/>
              </a:rPr>
              <a:t>M </a:t>
            </a:r>
            <a:r>
              <a:rPr lang="en-US" sz="1200" dirty="0" smtClean="0">
                <a:latin typeface="Arial"/>
                <a:cs typeface="Arial"/>
              </a:rPr>
              <a:t>shell (</a:t>
            </a:r>
            <a:r>
              <a:rPr lang="en-US" sz="1200" i="1" dirty="0" smtClean="0">
                <a:latin typeface="Arial"/>
                <a:cs typeface="Arial"/>
              </a:rPr>
              <a:t>n </a:t>
            </a:r>
            <a:r>
              <a:rPr lang="en-US" sz="1200" dirty="0" smtClean="0">
                <a:latin typeface="Arial"/>
                <a:cs typeface="Arial"/>
              </a:rPr>
              <a:t>= 3), there are three kinds of orbitals, each having a different shape for the region where the electron is most likely to be found. in this section.</a:t>
            </a:r>
          </a:p>
          <a:p>
            <a:endParaRPr lang="en-US" dirty="0"/>
          </a:p>
        </p:txBody>
      </p:sp>
      <p:sp>
        <p:nvSpPr>
          <p:cNvPr id="4" name="Slide Number Placeholder 3"/>
          <p:cNvSpPr>
            <a:spLocks noGrp="1"/>
          </p:cNvSpPr>
          <p:nvPr>
            <p:ph type="sldNum" sz="quarter" idx="10"/>
          </p:nvPr>
        </p:nvSpPr>
        <p:spPr/>
        <p:txBody>
          <a:bodyPr/>
          <a:lstStyle/>
          <a:p>
            <a:fld id="{C2F7A28C-3E14-C24A-B090-C3AD6FE47053}" type="slidenum">
              <a:rPr lang="en-US" smtClean="0"/>
              <a:pPr/>
              <a:t>27</a:t>
            </a:fld>
            <a:endParaRPr lang="en-US"/>
          </a:p>
        </p:txBody>
      </p:sp>
    </p:spTree>
    <p:extLst>
      <p:ext uri="{BB962C8B-B14F-4D97-AF65-F5344CB8AC3E}">
        <p14:creationId xmlns:p14="http://schemas.microsoft.com/office/powerpoint/2010/main" val="1835380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Arial"/>
                <a:cs typeface="Arial"/>
              </a:rPr>
              <a:t>For example, if an electron has a principal quantum number of 3, the possible values for </a:t>
            </a:r>
            <a:r>
              <a:rPr lang="en-US" sz="1200" i="1" dirty="0" smtClean="0">
                <a:latin typeface="Arial"/>
                <a:cs typeface="Arial"/>
              </a:rPr>
              <a:t>l </a:t>
            </a:r>
            <a:r>
              <a:rPr lang="en-US" sz="1200" dirty="0" smtClean="0">
                <a:latin typeface="Arial"/>
                <a:cs typeface="Arial"/>
              </a:rPr>
              <a:t>are 0, 1, and 2. Thus, within the </a:t>
            </a:r>
            <a:r>
              <a:rPr lang="en-US" sz="1200" i="1" dirty="0" smtClean="0">
                <a:latin typeface="Arial"/>
                <a:cs typeface="Arial"/>
              </a:rPr>
              <a:t>M </a:t>
            </a:r>
            <a:r>
              <a:rPr lang="en-US" sz="1200" dirty="0" smtClean="0">
                <a:latin typeface="Arial"/>
                <a:cs typeface="Arial"/>
              </a:rPr>
              <a:t>shell (</a:t>
            </a:r>
            <a:r>
              <a:rPr lang="en-US" sz="1200" i="1" dirty="0" smtClean="0">
                <a:latin typeface="Arial"/>
                <a:cs typeface="Arial"/>
              </a:rPr>
              <a:t>n </a:t>
            </a:r>
            <a:r>
              <a:rPr lang="en-US" sz="1200" dirty="0" smtClean="0">
                <a:latin typeface="Arial"/>
                <a:cs typeface="Arial"/>
              </a:rPr>
              <a:t>= 3), there are three kinds of orbitals, each having a different shape for the region where the electron is most likely to be found. in this section.</a:t>
            </a:r>
          </a:p>
          <a:p>
            <a:endParaRPr lang="en-US" dirty="0"/>
          </a:p>
        </p:txBody>
      </p:sp>
      <p:sp>
        <p:nvSpPr>
          <p:cNvPr id="4" name="Slide Number Placeholder 3"/>
          <p:cNvSpPr>
            <a:spLocks noGrp="1"/>
          </p:cNvSpPr>
          <p:nvPr>
            <p:ph type="sldNum" sz="quarter" idx="10"/>
          </p:nvPr>
        </p:nvSpPr>
        <p:spPr/>
        <p:txBody>
          <a:bodyPr/>
          <a:lstStyle/>
          <a:p>
            <a:fld id="{C2F7A28C-3E14-C24A-B090-C3AD6FE47053}" type="slidenum">
              <a:rPr lang="en-US" smtClean="0"/>
              <a:pPr/>
              <a:t>28</a:t>
            </a:fld>
            <a:endParaRPr lang="en-US"/>
          </a:p>
        </p:txBody>
      </p:sp>
    </p:spTree>
    <p:extLst>
      <p:ext uri="{BB962C8B-B14F-4D97-AF65-F5344CB8AC3E}">
        <p14:creationId xmlns:p14="http://schemas.microsoft.com/office/powerpoint/2010/main" val="21162979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45EF1B6-236A-447D-8E67-D6B92ADFCB71}" type="datetimeFigureOut">
              <a:rPr lang="en-US" smtClean="0"/>
              <a:pPr/>
              <a:t>4/18/2017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D08D07-28DA-4F87-AAEF-D2B3AA8D8A4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45EF1B6-236A-447D-8E67-D6B92ADFCB71}" type="datetimeFigureOut">
              <a:rPr lang="en-US" smtClean="0"/>
              <a:pPr/>
              <a:t>4/18/2017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D08D07-28DA-4F87-AAEF-D2B3AA8D8A4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45EF1B6-236A-447D-8E67-D6B92ADFCB71}" type="datetimeFigureOut">
              <a:rPr lang="en-US" smtClean="0"/>
              <a:pPr/>
              <a:t>4/18/2017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D08D07-28DA-4F87-AAEF-D2B3AA8D8A4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45EF1B6-236A-447D-8E67-D6B92ADFCB71}" type="datetimeFigureOut">
              <a:rPr lang="en-US" smtClean="0"/>
              <a:pPr/>
              <a:t>4/18/2017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D08D07-28DA-4F87-AAEF-D2B3AA8D8A4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45EF1B6-236A-447D-8E67-D6B92ADFCB71}" type="datetimeFigureOut">
              <a:rPr lang="en-US" smtClean="0"/>
              <a:pPr/>
              <a:t>4/18/2017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D08D07-28DA-4F87-AAEF-D2B3AA8D8A4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45EF1B6-236A-447D-8E67-D6B92ADFCB71}" type="datetimeFigureOut">
              <a:rPr lang="en-US" smtClean="0"/>
              <a:pPr/>
              <a:t>4/18/2017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D08D07-28DA-4F87-AAEF-D2B3AA8D8A4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45EF1B6-236A-447D-8E67-D6B92ADFCB71}" type="datetimeFigureOut">
              <a:rPr lang="en-US" smtClean="0"/>
              <a:pPr/>
              <a:t>4/18/2017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D08D07-28DA-4F87-AAEF-D2B3AA8D8A4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45EF1B6-236A-447D-8E67-D6B92ADFCB71}" type="datetimeFigureOut">
              <a:rPr lang="en-US" smtClean="0"/>
              <a:pPr/>
              <a:t>4/18/2017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D08D07-28DA-4F87-AAEF-D2B3AA8D8A4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5EF1B6-236A-447D-8E67-D6B92ADFCB71}" type="datetimeFigureOut">
              <a:rPr lang="en-US" smtClean="0"/>
              <a:pPr/>
              <a:t>4/18/2017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D08D07-28DA-4F87-AAEF-D2B3AA8D8A4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5EF1B6-236A-447D-8E67-D6B92ADFCB71}" type="datetimeFigureOut">
              <a:rPr lang="en-US" smtClean="0"/>
              <a:pPr/>
              <a:t>4/18/2017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D08D07-28DA-4F87-AAEF-D2B3AA8D8A4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5EF1B6-236A-447D-8E67-D6B92ADFCB71}" type="datetimeFigureOut">
              <a:rPr lang="en-US" smtClean="0"/>
              <a:pPr/>
              <a:t>4/18/2017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D08D07-28DA-4F87-AAEF-D2B3AA8D8A4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5EF1B6-236A-447D-8E67-D6B92ADFCB71}" type="datetimeFigureOut">
              <a:rPr lang="en-US" smtClean="0"/>
              <a:pPr/>
              <a:t>4/18/2017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D08D07-28DA-4F87-AAEF-D2B3AA8D8A4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l="32964" t="15922" r="4539" b="9375"/>
          <a:stretch>
            <a:fillRect/>
          </a:stretch>
        </p:blipFill>
        <p:spPr bwMode="auto">
          <a:xfrm>
            <a:off x="2438400" y="990600"/>
            <a:ext cx="6629400" cy="4455099"/>
          </a:xfrm>
          <a:prstGeom prst="rect">
            <a:avLst/>
          </a:prstGeom>
          <a:noFill/>
          <a:ln w="9525">
            <a:noFill/>
            <a:miter lim="800000"/>
            <a:headEnd/>
            <a:tailEnd/>
          </a:ln>
          <a:effectLst/>
        </p:spPr>
      </p:pic>
      <p:sp>
        <p:nvSpPr>
          <p:cNvPr id="5" name="TextBox 4"/>
          <p:cNvSpPr txBox="1"/>
          <p:nvPr/>
        </p:nvSpPr>
        <p:spPr>
          <a:xfrm>
            <a:off x="228600" y="76200"/>
            <a:ext cx="2971800" cy="646331"/>
          </a:xfrm>
          <a:prstGeom prst="rect">
            <a:avLst/>
          </a:prstGeom>
          <a:noFill/>
        </p:spPr>
        <p:txBody>
          <a:bodyPr wrap="square" rtlCol="0">
            <a:spAutoFit/>
          </a:bodyPr>
          <a:lstStyle/>
          <a:p>
            <a:r>
              <a:rPr lang="en-US" sz="3600" b="1" dirty="0" smtClean="0">
                <a:latin typeface="Agency FB" pitchFamily="34" charset="0"/>
              </a:rPr>
              <a:t>Atomic Structure</a:t>
            </a:r>
            <a:endParaRPr lang="en-US" sz="3600" b="1" dirty="0">
              <a:latin typeface="Agency FB" pitchFamily="34" charset="0"/>
            </a:endParaRPr>
          </a:p>
        </p:txBody>
      </p:sp>
      <p:sp>
        <p:nvSpPr>
          <p:cNvPr id="4" name="TextBox 3"/>
          <p:cNvSpPr txBox="1"/>
          <p:nvPr/>
        </p:nvSpPr>
        <p:spPr>
          <a:xfrm>
            <a:off x="152400" y="5638800"/>
            <a:ext cx="7086600" cy="923330"/>
          </a:xfrm>
          <a:prstGeom prst="rect">
            <a:avLst/>
          </a:prstGeom>
          <a:noFill/>
        </p:spPr>
        <p:txBody>
          <a:bodyPr wrap="square" rtlCol="0">
            <a:spAutoFit/>
          </a:bodyPr>
          <a:lstStyle/>
          <a:p>
            <a:r>
              <a:rPr lang="en-US" b="1" dirty="0" smtClean="0"/>
              <a:t>Reference</a:t>
            </a:r>
          </a:p>
          <a:p>
            <a:r>
              <a:rPr lang="en-US" dirty="0" smtClean="0"/>
              <a:t>	Chemistry by Raymond Chang</a:t>
            </a:r>
          </a:p>
          <a:p>
            <a:r>
              <a:rPr lang="en-US" dirty="0" smtClean="0"/>
              <a:t>	General Chemistry by Ebbing</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2800" y="0"/>
            <a:ext cx="5715000" cy="523220"/>
          </a:xfrm>
          <a:prstGeom prst="rect">
            <a:avLst/>
          </a:prstGeom>
          <a:noFill/>
        </p:spPr>
        <p:txBody>
          <a:bodyPr wrap="square" rtlCol="0">
            <a:spAutoFit/>
          </a:bodyPr>
          <a:lstStyle/>
          <a:p>
            <a:r>
              <a:rPr lang="en-US" sz="2800" b="1" dirty="0" smtClean="0"/>
              <a:t>Quantum effect and Photon (Ebbing)</a:t>
            </a:r>
            <a:endParaRPr lang="en-US" sz="2800" b="1" dirty="0"/>
          </a:p>
        </p:txBody>
      </p:sp>
      <p:sp>
        <p:nvSpPr>
          <p:cNvPr id="3" name="TextBox 2"/>
          <p:cNvSpPr txBox="1"/>
          <p:nvPr/>
        </p:nvSpPr>
        <p:spPr>
          <a:xfrm>
            <a:off x="228600" y="609600"/>
            <a:ext cx="1447800" cy="369332"/>
          </a:xfrm>
          <a:prstGeom prst="rect">
            <a:avLst/>
          </a:prstGeom>
          <a:noFill/>
        </p:spPr>
        <p:txBody>
          <a:bodyPr wrap="square" rtlCol="0">
            <a:spAutoFit/>
          </a:bodyPr>
          <a:lstStyle/>
          <a:p>
            <a:r>
              <a:rPr lang="en-US" b="1" dirty="0" err="1" smtClean="0"/>
              <a:t>Issac</a:t>
            </a:r>
            <a:r>
              <a:rPr lang="en-US" b="1" dirty="0" smtClean="0"/>
              <a:t> Newton</a:t>
            </a:r>
            <a:endParaRPr lang="en-US" b="1" dirty="0"/>
          </a:p>
        </p:txBody>
      </p:sp>
      <p:sp>
        <p:nvSpPr>
          <p:cNvPr id="4" name="TextBox 3"/>
          <p:cNvSpPr txBox="1"/>
          <p:nvPr/>
        </p:nvSpPr>
        <p:spPr>
          <a:xfrm>
            <a:off x="1524000" y="838200"/>
            <a:ext cx="7620000" cy="369332"/>
          </a:xfrm>
          <a:prstGeom prst="rect">
            <a:avLst/>
          </a:prstGeom>
          <a:noFill/>
        </p:spPr>
        <p:txBody>
          <a:bodyPr wrap="square" rtlCol="0">
            <a:spAutoFit/>
          </a:bodyPr>
          <a:lstStyle/>
          <a:p>
            <a:r>
              <a:rPr lang="en-US" dirty="0" smtClean="0"/>
              <a:t> in the seventeenth century, believed that light consisted of a beam of particles</a:t>
            </a:r>
            <a:endParaRPr lang="en-US" dirty="0"/>
          </a:p>
        </p:txBody>
      </p:sp>
      <p:sp>
        <p:nvSpPr>
          <p:cNvPr id="5" name="TextBox 4"/>
          <p:cNvSpPr txBox="1"/>
          <p:nvPr/>
        </p:nvSpPr>
        <p:spPr>
          <a:xfrm>
            <a:off x="228600" y="1219200"/>
            <a:ext cx="1828800" cy="369332"/>
          </a:xfrm>
          <a:prstGeom prst="rect">
            <a:avLst/>
          </a:prstGeom>
          <a:noFill/>
        </p:spPr>
        <p:txBody>
          <a:bodyPr wrap="square" rtlCol="0">
            <a:spAutoFit/>
          </a:bodyPr>
          <a:lstStyle/>
          <a:p>
            <a:r>
              <a:rPr lang="en-US" b="1" dirty="0" err="1" smtClean="0"/>
              <a:t>Thoomas</a:t>
            </a:r>
            <a:r>
              <a:rPr lang="en-US" b="1" dirty="0" smtClean="0"/>
              <a:t> Young</a:t>
            </a:r>
            <a:endParaRPr lang="en-US" b="1" dirty="0"/>
          </a:p>
        </p:txBody>
      </p:sp>
      <p:sp>
        <p:nvSpPr>
          <p:cNvPr id="6" name="TextBox 5"/>
          <p:cNvSpPr txBox="1"/>
          <p:nvPr/>
        </p:nvSpPr>
        <p:spPr>
          <a:xfrm>
            <a:off x="1524000" y="1611868"/>
            <a:ext cx="7620000" cy="646331"/>
          </a:xfrm>
          <a:prstGeom prst="rect">
            <a:avLst/>
          </a:prstGeom>
          <a:noFill/>
        </p:spPr>
        <p:txBody>
          <a:bodyPr wrap="square" rtlCol="0">
            <a:spAutoFit/>
          </a:bodyPr>
          <a:lstStyle/>
          <a:p>
            <a:r>
              <a:rPr lang="en-US" dirty="0" smtClean="0"/>
              <a:t>In 1801, however, British physicist </a:t>
            </a:r>
            <a:r>
              <a:rPr lang="en-US" b="1" dirty="0" smtClean="0"/>
              <a:t>Thomas Young</a:t>
            </a:r>
            <a:r>
              <a:rPr lang="en-US" dirty="0" smtClean="0"/>
              <a:t> showed that light, like waves, could be diffracted.</a:t>
            </a:r>
            <a:endParaRPr lang="en-US" dirty="0"/>
          </a:p>
        </p:txBody>
      </p:sp>
      <p:sp>
        <p:nvSpPr>
          <p:cNvPr id="7" name="Rectangle 6"/>
          <p:cNvSpPr/>
          <p:nvPr/>
        </p:nvSpPr>
        <p:spPr>
          <a:xfrm>
            <a:off x="3733800" y="2048470"/>
            <a:ext cx="5410200" cy="923330"/>
          </a:xfrm>
          <a:prstGeom prst="rect">
            <a:avLst/>
          </a:prstGeom>
        </p:spPr>
        <p:txBody>
          <a:bodyPr wrap="square">
            <a:spAutoFit/>
          </a:bodyPr>
          <a:lstStyle/>
          <a:p>
            <a:pPr algn="just"/>
            <a:r>
              <a:rPr lang="en-US" i="1" dirty="0" smtClean="0">
                <a:solidFill>
                  <a:schemeClr val="accent6">
                    <a:lumMod val="50000"/>
                  </a:schemeClr>
                </a:solidFill>
              </a:rPr>
              <a:t>Diffraction is a property of waves in which the waves spread out when they encounter an obstruction or small hole about the size of the wavelength.</a:t>
            </a:r>
            <a:endParaRPr lang="en-US" i="1" dirty="0">
              <a:solidFill>
                <a:schemeClr val="accent6">
                  <a:lumMod val="50000"/>
                </a:schemeClr>
              </a:solidFill>
            </a:endParaRPr>
          </a:p>
        </p:txBody>
      </p:sp>
      <p:sp>
        <p:nvSpPr>
          <p:cNvPr id="11" name="TextBox 10"/>
          <p:cNvSpPr txBox="1"/>
          <p:nvPr/>
        </p:nvSpPr>
        <p:spPr>
          <a:xfrm>
            <a:off x="1524000" y="3505200"/>
            <a:ext cx="7620000" cy="646331"/>
          </a:xfrm>
          <a:prstGeom prst="rect">
            <a:avLst/>
          </a:prstGeom>
          <a:noFill/>
        </p:spPr>
        <p:txBody>
          <a:bodyPr wrap="square" rtlCol="0">
            <a:spAutoFit/>
          </a:bodyPr>
          <a:lstStyle/>
          <a:p>
            <a:r>
              <a:rPr lang="en-US" dirty="0" smtClean="0"/>
              <a:t>In 1905 he explain </a:t>
            </a:r>
            <a:r>
              <a:rPr lang="en-US" b="1" i="1" dirty="0" smtClean="0"/>
              <a:t>photoelectric effect </a:t>
            </a:r>
            <a:r>
              <a:rPr lang="en-US" dirty="0" smtClean="0"/>
              <a:t>by postulating that light had both wave and particle properties. </a:t>
            </a:r>
            <a:endParaRPr lang="en-US" dirty="0"/>
          </a:p>
        </p:txBody>
      </p:sp>
      <p:sp>
        <p:nvSpPr>
          <p:cNvPr id="12" name="TextBox 11"/>
          <p:cNvSpPr txBox="1"/>
          <p:nvPr/>
        </p:nvSpPr>
        <p:spPr>
          <a:xfrm>
            <a:off x="228600" y="3124200"/>
            <a:ext cx="1828800" cy="369332"/>
          </a:xfrm>
          <a:prstGeom prst="rect">
            <a:avLst/>
          </a:prstGeom>
          <a:noFill/>
        </p:spPr>
        <p:txBody>
          <a:bodyPr wrap="square" rtlCol="0">
            <a:spAutoFit/>
          </a:bodyPr>
          <a:lstStyle/>
          <a:p>
            <a:r>
              <a:rPr lang="en-US" b="1" dirty="0" smtClean="0"/>
              <a:t>Albert Einstein</a:t>
            </a:r>
            <a:endParaRPr lang="en-US" b="1" dirty="0"/>
          </a:p>
        </p:txBody>
      </p:sp>
      <p:sp>
        <p:nvSpPr>
          <p:cNvPr id="13" name="TextBox 12"/>
          <p:cNvSpPr txBox="1"/>
          <p:nvPr/>
        </p:nvSpPr>
        <p:spPr>
          <a:xfrm>
            <a:off x="5029200" y="4507468"/>
            <a:ext cx="4038600" cy="738664"/>
          </a:xfrm>
          <a:prstGeom prst="rect">
            <a:avLst/>
          </a:prstGeom>
          <a:noFill/>
        </p:spPr>
        <p:txBody>
          <a:bodyPr wrap="square" rtlCol="0">
            <a:spAutoFit/>
          </a:bodyPr>
          <a:lstStyle/>
          <a:p>
            <a:r>
              <a:rPr lang="en-US" sz="2400" b="1" dirty="0" smtClean="0"/>
              <a:t>Plank’s quantization of Energy</a:t>
            </a:r>
          </a:p>
          <a:p>
            <a:r>
              <a:rPr lang="en-US" dirty="0" smtClean="0"/>
              <a:t>(1890)</a:t>
            </a:r>
            <a:endParaRPr lang="en-US" sz="2400" dirty="0"/>
          </a:p>
        </p:txBody>
      </p:sp>
      <p:sp>
        <p:nvSpPr>
          <p:cNvPr id="14" name="TextBox 13"/>
          <p:cNvSpPr txBox="1"/>
          <p:nvPr/>
        </p:nvSpPr>
        <p:spPr>
          <a:xfrm>
            <a:off x="1066800" y="5181600"/>
            <a:ext cx="1447800" cy="584775"/>
          </a:xfrm>
          <a:prstGeom prst="rect">
            <a:avLst/>
          </a:prstGeom>
          <a:noFill/>
        </p:spPr>
        <p:txBody>
          <a:bodyPr wrap="square" rtlCol="0">
            <a:spAutoFit/>
          </a:bodyPr>
          <a:lstStyle/>
          <a:p>
            <a:r>
              <a:rPr lang="en-US" sz="3200" b="1" dirty="0" smtClean="0">
                <a:solidFill>
                  <a:srgbClr val="0000CC"/>
                </a:solidFill>
              </a:rPr>
              <a:t>E= </a:t>
            </a:r>
            <a:r>
              <a:rPr lang="en-US" sz="3200" b="1" dirty="0" err="1" smtClean="0">
                <a:solidFill>
                  <a:srgbClr val="0000CC"/>
                </a:solidFill>
              </a:rPr>
              <a:t>nh</a:t>
            </a:r>
            <a:r>
              <a:rPr lang="en-US" sz="3200" b="1" dirty="0" smtClean="0">
                <a:solidFill>
                  <a:srgbClr val="0000CC"/>
                </a:solidFill>
                <a:sym typeface="Symbol"/>
              </a:rPr>
              <a:t></a:t>
            </a:r>
            <a:endParaRPr lang="en-US" sz="3200" b="1" dirty="0">
              <a:solidFill>
                <a:srgbClr val="0000CC"/>
              </a:solidFill>
            </a:endParaRPr>
          </a:p>
        </p:txBody>
      </p:sp>
      <p:sp>
        <p:nvSpPr>
          <p:cNvPr id="15" name="TextBox 14"/>
          <p:cNvSpPr txBox="1"/>
          <p:nvPr/>
        </p:nvSpPr>
        <p:spPr>
          <a:xfrm>
            <a:off x="2971800" y="5486400"/>
            <a:ext cx="6172200" cy="646331"/>
          </a:xfrm>
          <a:prstGeom prst="rect">
            <a:avLst/>
          </a:prstGeom>
          <a:noFill/>
        </p:spPr>
        <p:txBody>
          <a:bodyPr wrap="square" rtlCol="0">
            <a:spAutoFit/>
          </a:bodyPr>
          <a:lstStyle/>
          <a:p>
            <a:r>
              <a:rPr lang="en-US" dirty="0" smtClean="0">
                <a:sym typeface="Symbol"/>
              </a:rPr>
              <a:t> Is the frequency of vibration, </a:t>
            </a:r>
            <a:r>
              <a:rPr lang="en-US" i="1" dirty="0" smtClean="0"/>
              <a:t>n =</a:t>
            </a:r>
            <a:r>
              <a:rPr lang="en-US" dirty="0" smtClean="0"/>
              <a:t> 1, 2, 3, . . . where </a:t>
            </a:r>
            <a:r>
              <a:rPr lang="en-US" i="1" dirty="0" smtClean="0"/>
              <a:t>h </a:t>
            </a:r>
            <a:r>
              <a:rPr lang="en-US" dirty="0" smtClean="0"/>
              <a:t>is a constant, now called Planck’s constant(</a:t>
            </a:r>
            <a:r>
              <a:rPr lang="en-US" i="1" dirty="0" smtClean="0"/>
              <a:t>6.63 </a:t>
            </a:r>
            <a:r>
              <a:rPr lang="en-US" i="1" dirty="0" smtClean="0">
                <a:sym typeface="Symbol"/>
              </a:rPr>
              <a:t></a:t>
            </a:r>
            <a:r>
              <a:rPr lang="en-US" i="1" dirty="0" smtClean="0"/>
              <a:t>10</a:t>
            </a:r>
            <a:r>
              <a:rPr lang="en-US" i="1" baseline="30000" dirty="0" smtClean="0"/>
              <a:t>-34</a:t>
            </a:r>
            <a:r>
              <a:rPr lang="en-US" i="1" dirty="0" smtClean="0"/>
              <a:t>J.s.)</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086600" y="0"/>
            <a:ext cx="2057400" cy="369332"/>
          </a:xfrm>
          <a:prstGeom prst="rect">
            <a:avLst/>
          </a:prstGeom>
          <a:noFill/>
        </p:spPr>
        <p:txBody>
          <a:bodyPr wrap="square" rtlCol="0">
            <a:spAutoFit/>
          </a:bodyPr>
          <a:lstStyle/>
          <a:p>
            <a:r>
              <a:rPr lang="en-US" b="1" dirty="0" smtClean="0"/>
              <a:t>Photoelectric Effect </a:t>
            </a:r>
            <a:endParaRPr lang="en-US" dirty="0" smtClean="0"/>
          </a:p>
        </p:txBody>
      </p:sp>
      <p:sp>
        <p:nvSpPr>
          <p:cNvPr id="5" name="TextBox 4"/>
          <p:cNvSpPr txBox="1"/>
          <p:nvPr/>
        </p:nvSpPr>
        <p:spPr>
          <a:xfrm>
            <a:off x="685800" y="609600"/>
            <a:ext cx="8153400" cy="1477328"/>
          </a:xfrm>
          <a:prstGeom prst="rect">
            <a:avLst/>
          </a:prstGeom>
          <a:noFill/>
        </p:spPr>
        <p:txBody>
          <a:bodyPr wrap="square" rtlCol="0">
            <a:spAutoFit/>
          </a:bodyPr>
          <a:lstStyle/>
          <a:p>
            <a:r>
              <a:rPr lang="en-US" dirty="0" smtClean="0"/>
              <a:t>light consists of quanta (now called photons), or </a:t>
            </a:r>
            <a:r>
              <a:rPr lang="en-US" i="1" dirty="0" smtClean="0"/>
              <a:t>particles of electromagnetic</a:t>
            </a:r>
            <a:r>
              <a:rPr lang="en-US" dirty="0" smtClean="0"/>
              <a:t> </a:t>
            </a:r>
            <a:r>
              <a:rPr lang="en-US" i="1" dirty="0" smtClean="0"/>
              <a:t>energy, with energy E proportional to the observed frequency of the light:</a:t>
            </a:r>
            <a:endParaRPr lang="en-US" dirty="0" smtClean="0"/>
          </a:p>
          <a:p>
            <a:r>
              <a:rPr lang="en-US" i="1" dirty="0" smtClean="0"/>
              <a:t> </a:t>
            </a:r>
            <a:endParaRPr lang="en-US" dirty="0" smtClean="0"/>
          </a:p>
          <a:p>
            <a:r>
              <a:rPr lang="en-US" i="1" dirty="0" smtClean="0"/>
              <a:t>		E=h</a:t>
            </a:r>
            <a:r>
              <a:rPr lang="en-US" i="1" dirty="0" smtClean="0">
                <a:sym typeface="Symbol"/>
              </a:rPr>
              <a:t></a:t>
            </a:r>
            <a:endParaRPr lang="en-US" dirty="0" smtClean="0"/>
          </a:p>
          <a:p>
            <a:endParaRPr lang="en-US" dirty="0"/>
          </a:p>
        </p:txBody>
      </p:sp>
      <p:pic>
        <p:nvPicPr>
          <p:cNvPr id="6" name="Picture 5" descr="D:\BUET\Theory courses\Inorganic Chemistry\Atomic Structure\Photoelectric effect.jpg"/>
          <p:cNvPicPr/>
          <p:nvPr/>
        </p:nvPicPr>
        <p:blipFill>
          <a:blip r:embed="rId2"/>
          <a:srcRect/>
          <a:stretch>
            <a:fillRect/>
          </a:stretch>
        </p:blipFill>
        <p:spPr bwMode="auto">
          <a:xfrm>
            <a:off x="4572000" y="1676400"/>
            <a:ext cx="4572000" cy="2895600"/>
          </a:xfrm>
          <a:prstGeom prst="rect">
            <a:avLst/>
          </a:prstGeom>
          <a:noFill/>
          <a:ln w="9525">
            <a:noFill/>
            <a:miter lim="800000"/>
            <a:headEnd/>
            <a:tailEnd/>
          </a:ln>
        </p:spPr>
      </p:pic>
      <p:sp>
        <p:nvSpPr>
          <p:cNvPr id="7" name="TextBox 6"/>
          <p:cNvSpPr txBox="1"/>
          <p:nvPr/>
        </p:nvSpPr>
        <p:spPr>
          <a:xfrm>
            <a:off x="457200" y="5297269"/>
            <a:ext cx="8458200" cy="646331"/>
          </a:xfrm>
          <a:prstGeom prst="rect">
            <a:avLst/>
          </a:prstGeom>
          <a:noFill/>
        </p:spPr>
        <p:txBody>
          <a:bodyPr wrap="square" rtlCol="0">
            <a:spAutoFit/>
          </a:bodyPr>
          <a:lstStyle/>
          <a:p>
            <a:pPr algn="ctr"/>
            <a:r>
              <a:rPr lang="en-US" dirty="0" smtClean="0"/>
              <a:t>The wave and particle pictures of light should be regarded as complementary views of the same physical entity. This is called the </a:t>
            </a:r>
            <a:r>
              <a:rPr lang="en-US" i="1" dirty="0" smtClean="0"/>
              <a:t>wave</a:t>
            </a:r>
            <a:r>
              <a:rPr lang="en-US" dirty="0" smtClean="0"/>
              <a:t>–</a:t>
            </a:r>
            <a:r>
              <a:rPr lang="en-US" i="1" dirty="0" smtClean="0"/>
              <a:t>particle duality </a:t>
            </a:r>
            <a:r>
              <a:rPr lang="en-US" dirty="0" smtClean="0"/>
              <a:t>of light</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1382" y="1483524"/>
            <a:ext cx="8881231" cy="2972347"/>
          </a:xfrm>
          <a:prstGeom prst="rect">
            <a:avLst/>
          </a:prstGeom>
        </p:spPr>
      </p:pic>
      <p:pic>
        <p:nvPicPr>
          <p:cNvPr id="5" name="Picture 4"/>
          <p:cNvPicPr>
            <a:picLocks noChangeAspect="1"/>
          </p:cNvPicPr>
          <p:nvPr/>
        </p:nvPicPr>
        <p:blipFill>
          <a:blip r:embed="rId3"/>
          <a:stretch>
            <a:fillRect/>
          </a:stretch>
        </p:blipFill>
        <p:spPr>
          <a:xfrm>
            <a:off x="131382" y="4432798"/>
            <a:ext cx="8881231" cy="1843274"/>
          </a:xfrm>
          <a:prstGeom prst="rect">
            <a:avLst/>
          </a:prstGeom>
        </p:spPr>
      </p:pic>
      <p:sp>
        <p:nvSpPr>
          <p:cNvPr id="6" name="Title 1"/>
          <p:cNvSpPr>
            <a:spLocks noGrp="1"/>
          </p:cNvSpPr>
          <p:nvPr>
            <p:ph type="title"/>
          </p:nvPr>
        </p:nvSpPr>
        <p:spPr>
          <a:xfrm>
            <a:off x="0" y="121901"/>
            <a:ext cx="9144000" cy="1143000"/>
          </a:xfrm>
        </p:spPr>
        <p:txBody>
          <a:bodyPr>
            <a:noAutofit/>
          </a:bodyPr>
          <a:lstStyle/>
          <a:p>
            <a:r>
              <a:rPr lang="en-US" sz="3600" dirty="0" smtClean="0">
                <a:solidFill>
                  <a:srgbClr val="008000"/>
                </a:solidFill>
              </a:rPr>
              <a:t>Calculating </a:t>
            </a:r>
            <a:r>
              <a:rPr lang="en-US" sz="3600" dirty="0">
                <a:solidFill>
                  <a:srgbClr val="008000"/>
                </a:solidFill>
              </a:rPr>
              <a:t>the </a:t>
            </a:r>
            <a:r>
              <a:rPr lang="en-US" sz="3600" dirty="0" smtClean="0">
                <a:solidFill>
                  <a:srgbClr val="008000"/>
                </a:solidFill>
              </a:rPr>
              <a:t>Energy of a Photon</a:t>
            </a:r>
            <a:endParaRPr lang="en-US" sz="3600" dirty="0">
              <a:solidFill>
                <a:srgbClr val="008000"/>
              </a:solidFill>
            </a:endParaRPr>
          </a:p>
        </p:txBody>
      </p:sp>
    </p:spTree>
    <p:extLst>
      <p:ext uri="{BB962C8B-B14F-4D97-AF65-F5344CB8AC3E}">
        <p14:creationId xmlns:p14="http://schemas.microsoft.com/office/powerpoint/2010/main" val="36179073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05000" y="0"/>
            <a:ext cx="7239000" cy="461665"/>
          </a:xfrm>
          <a:prstGeom prst="rect">
            <a:avLst/>
          </a:prstGeom>
          <a:noFill/>
        </p:spPr>
        <p:txBody>
          <a:bodyPr wrap="square" rtlCol="0">
            <a:spAutoFit/>
          </a:bodyPr>
          <a:lstStyle/>
          <a:p>
            <a:r>
              <a:rPr lang="en-US" sz="2400" b="1" dirty="0" smtClean="0"/>
              <a:t>Emission Spectra/Atomic Spectra/Atomic line spectra</a:t>
            </a:r>
            <a:endParaRPr lang="en-US" sz="2400" b="1" dirty="0"/>
          </a:p>
        </p:txBody>
      </p:sp>
      <p:pic>
        <p:nvPicPr>
          <p:cNvPr id="7169" name="Picture 1"/>
          <p:cNvPicPr>
            <a:picLocks noChangeAspect="1" noChangeArrowheads="1"/>
          </p:cNvPicPr>
          <p:nvPr/>
        </p:nvPicPr>
        <p:blipFill>
          <a:blip r:embed="rId2"/>
          <a:srcRect l="11713" t="16667" r="29722" b="13542"/>
          <a:stretch>
            <a:fillRect/>
          </a:stretch>
        </p:blipFill>
        <p:spPr bwMode="auto">
          <a:xfrm>
            <a:off x="2936543" y="533400"/>
            <a:ext cx="6207457" cy="4158996"/>
          </a:xfrm>
          <a:prstGeom prst="rect">
            <a:avLst/>
          </a:prstGeom>
          <a:noFill/>
          <a:ln w="9525">
            <a:noFill/>
            <a:miter lim="800000"/>
            <a:headEnd/>
            <a:tailEnd/>
          </a:ln>
          <a:effectLst/>
        </p:spPr>
      </p:pic>
      <p:sp>
        <p:nvSpPr>
          <p:cNvPr id="7171" name="Rectangle 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7170" name="Picture 2"/>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04800" y="4267200"/>
            <a:ext cx="3219450" cy="685800"/>
          </a:xfrm>
          <a:prstGeom prst="rect">
            <a:avLst/>
          </a:prstGeom>
          <a:noFill/>
        </p:spPr>
      </p:pic>
      <p:sp>
        <p:nvSpPr>
          <p:cNvPr id="6" name="TextBox 5"/>
          <p:cNvSpPr txBox="1"/>
          <p:nvPr/>
        </p:nvSpPr>
        <p:spPr>
          <a:xfrm>
            <a:off x="381000" y="3733800"/>
            <a:ext cx="2514600" cy="369332"/>
          </a:xfrm>
          <a:prstGeom prst="rect">
            <a:avLst/>
          </a:prstGeom>
          <a:noFill/>
        </p:spPr>
        <p:txBody>
          <a:bodyPr wrap="square" rtlCol="0">
            <a:spAutoFit/>
          </a:bodyPr>
          <a:lstStyle/>
          <a:p>
            <a:r>
              <a:rPr lang="en-US" dirty="0" err="1" smtClean="0"/>
              <a:t>Balmer</a:t>
            </a:r>
            <a:r>
              <a:rPr lang="en-US" dirty="0" smtClean="0"/>
              <a:t> showed</a:t>
            </a:r>
            <a:endParaRPr lang="en-US" dirty="0"/>
          </a:p>
        </p:txBody>
      </p:sp>
      <p:sp>
        <p:nvSpPr>
          <p:cNvPr id="7" name="TextBox 6"/>
          <p:cNvSpPr txBox="1"/>
          <p:nvPr/>
        </p:nvSpPr>
        <p:spPr>
          <a:xfrm>
            <a:off x="304800" y="5486400"/>
            <a:ext cx="8382000" cy="646331"/>
          </a:xfrm>
          <a:prstGeom prst="rect">
            <a:avLst/>
          </a:prstGeom>
          <a:noFill/>
        </p:spPr>
        <p:txBody>
          <a:bodyPr wrap="square" rtlCol="0">
            <a:spAutoFit/>
          </a:bodyPr>
          <a:lstStyle/>
          <a:p>
            <a:r>
              <a:rPr lang="en-US" dirty="0" smtClean="0"/>
              <a:t>Where </a:t>
            </a:r>
            <a:r>
              <a:rPr lang="en-US" i="1" dirty="0" smtClean="0"/>
              <a:t>n</a:t>
            </a:r>
            <a:r>
              <a:rPr lang="en-US" dirty="0" smtClean="0"/>
              <a:t> is greater than 2. . By substituting </a:t>
            </a:r>
            <a:r>
              <a:rPr lang="en-US" i="1" dirty="0" smtClean="0"/>
              <a:t>n =</a:t>
            </a:r>
            <a:r>
              <a:rPr lang="en-US" dirty="0" smtClean="0"/>
              <a:t> 3, for example, and calculating 1/</a:t>
            </a:r>
            <a:r>
              <a:rPr lang="en-US" i="1" dirty="0" smtClean="0"/>
              <a:t>λ </a:t>
            </a:r>
            <a:r>
              <a:rPr lang="en-US" dirty="0" smtClean="0"/>
              <a:t>and then λ, one finds </a:t>
            </a:r>
            <a:r>
              <a:rPr lang="en-US" i="1" dirty="0" smtClean="0"/>
              <a:t>λ=</a:t>
            </a:r>
            <a:r>
              <a:rPr lang="en-US" dirty="0" smtClean="0"/>
              <a:t> 6.56</a:t>
            </a:r>
            <a:r>
              <a:rPr lang="en-US" dirty="0" smtClean="0">
                <a:sym typeface="Symbol"/>
              </a:rPr>
              <a:t></a:t>
            </a:r>
            <a:r>
              <a:rPr lang="en-US" dirty="0" smtClean="0"/>
              <a:t>10</a:t>
            </a:r>
            <a:r>
              <a:rPr lang="en-US" baseline="30000" dirty="0" smtClean="0"/>
              <a:t>-7</a:t>
            </a:r>
            <a:r>
              <a:rPr lang="en-US" dirty="0" smtClean="0"/>
              <a:t> m, or 656 nm, a wavelength corresponding to red light</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39000" y="0"/>
            <a:ext cx="1905000" cy="461665"/>
          </a:xfrm>
          <a:prstGeom prst="rect">
            <a:avLst/>
          </a:prstGeom>
          <a:noFill/>
        </p:spPr>
        <p:txBody>
          <a:bodyPr wrap="square" rtlCol="0">
            <a:spAutoFit/>
          </a:bodyPr>
          <a:lstStyle/>
          <a:p>
            <a:r>
              <a:rPr lang="en-US" sz="2400" b="1" dirty="0" smtClean="0"/>
              <a:t>Bohr’s Model</a:t>
            </a:r>
            <a:endParaRPr lang="en-US" sz="2400" b="1" dirty="0"/>
          </a:p>
        </p:txBody>
      </p:sp>
      <p:sp>
        <p:nvSpPr>
          <p:cNvPr id="3" name="TextBox 2"/>
          <p:cNvSpPr txBox="1"/>
          <p:nvPr/>
        </p:nvSpPr>
        <p:spPr>
          <a:xfrm>
            <a:off x="304800" y="914400"/>
            <a:ext cx="8610600" cy="4247317"/>
          </a:xfrm>
          <a:prstGeom prst="rect">
            <a:avLst/>
          </a:prstGeom>
          <a:noFill/>
        </p:spPr>
        <p:txBody>
          <a:bodyPr wrap="square" rtlCol="0">
            <a:spAutoFit/>
          </a:bodyPr>
          <a:lstStyle/>
          <a:p>
            <a:r>
              <a:rPr lang="en-US" dirty="0" smtClean="0"/>
              <a:t>To explain </a:t>
            </a:r>
          </a:p>
          <a:p>
            <a:r>
              <a:rPr lang="en-US" dirty="0" smtClean="0"/>
              <a:t>	 the stability of the hydrogen atom</a:t>
            </a:r>
          </a:p>
          <a:p>
            <a:r>
              <a:rPr lang="en-US" dirty="0" smtClean="0"/>
              <a:t>	 the line spectrum of the atom.</a:t>
            </a:r>
          </a:p>
          <a:p>
            <a:endParaRPr lang="en-US" dirty="0" smtClean="0"/>
          </a:p>
          <a:p>
            <a:r>
              <a:rPr lang="en-US" dirty="0" smtClean="0"/>
              <a:t>Bohr’s Postulate:</a:t>
            </a:r>
          </a:p>
          <a:p>
            <a:r>
              <a:rPr lang="en-US" dirty="0" smtClean="0"/>
              <a:t> </a:t>
            </a:r>
          </a:p>
          <a:p>
            <a:r>
              <a:rPr lang="en-US" dirty="0" smtClean="0"/>
              <a:t>1. Energy-level Postulate: An electron can have only </a:t>
            </a:r>
            <a:r>
              <a:rPr lang="en-US" i="1" dirty="0" smtClean="0"/>
              <a:t>specific energy values in an atom, </a:t>
            </a:r>
            <a:r>
              <a:rPr lang="en-US" dirty="0" smtClean="0"/>
              <a:t>which are called its energy levels.  </a:t>
            </a:r>
          </a:p>
          <a:p>
            <a:r>
              <a:rPr lang="en-US" dirty="0" smtClean="0"/>
              <a:t>E= - (R</a:t>
            </a:r>
            <a:r>
              <a:rPr lang="en-US" baseline="-25000" dirty="0" smtClean="0"/>
              <a:t>H</a:t>
            </a:r>
            <a:r>
              <a:rPr lang="en-US" dirty="0" smtClean="0"/>
              <a:t>/n</a:t>
            </a:r>
            <a:r>
              <a:rPr lang="en-US" baseline="30000" dirty="0" smtClean="0"/>
              <a:t>2</a:t>
            </a:r>
            <a:r>
              <a:rPr lang="en-US" dirty="0" smtClean="0"/>
              <a:t>) where n= 1, 2, 3 --- ∞</a:t>
            </a:r>
          </a:p>
          <a:p>
            <a:r>
              <a:rPr lang="en-US" dirty="0" smtClean="0"/>
              <a:t> </a:t>
            </a:r>
          </a:p>
          <a:p>
            <a:r>
              <a:rPr lang="en-US" dirty="0" smtClean="0"/>
              <a:t>where </a:t>
            </a:r>
            <a:r>
              <a:rPr lang="en-US" i="1" dirty="0" smtClean="0"/>
              <a:t>R</a:t>
            </a:r>
            <a:r>
              <a:rPr lang="en-US" baseline="-25000" dirty="0" smtClean="0"/>
              <a:t>H</a:t>
            </a:r>
            <a:r>
              <a:rPr lang="en-US" dirty="0" smtClean="0"/>
              <a:t> is a constant (expressed in energy units) with the value 2.179 </a:t>
            </a:r>
            <a:r>
              <a:rPr lang="en-US" dirty="0" smtClean="0">
                <a:sym typeface="Symbol"/>
              </a:rPr>
              <a:t></a:t>
            </a:r>
            <a:r>
              <a:rPr lang="en-US" dirty="0" smtClean="0"/>
              <a:t>10</a:t>
            </a:r>
            <a:r>
              <a:rPr lang="en-US" baseline="30000" dirty="0" smtClean="0"/>
              <a:t>-18</a:t>
            </a:r>
            <a:r>
              <a:rPr lang="en-US" dirty="0" smtClean="0"/>
              <a:t> J called </a:t>
            </a:r>
            <a:r>
              <a:rPr lang="en-US" dirty="0" err="1" smtClean="0"/>
              <a:t>Rydberg</a:t>
            </a:r>
            <a:r>
              <a:rPr lang="en-US" dirty="0" smtClean="0"/>
              <a:t> constant</a:t>
            </a:r>
          </a:p>
          <a:p>
            <a:r>
              <a:rPr lang="en-US" dirty="0" smtClean="0"/>
              <a:t>   </a:t>
            </a:r>
          </a:p>
          <a:p>
            <a:r>
              <a:rPr lang="en-US" dirty="0" smtClean="0"/>
              <a:t>2. Transitions Between Energy Levels: An electron in an atom can change energy only by going from one energy level to another energy level. By so doing, the electron undergoes </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00800" y="0"/>
            <a:ext cx="2743200" cy="461665"/>
          </a:xfrm>
          <a:prstGeom prst="rect">
            <a:avLst/>
          </a:prstGeom>
          <a:noFill/>
        </p:spPr>
        <p:txBody>
          <a:bodyPr wrap="square" rtlCol="0">
            <a:spAutoFit/>
          </a:bodyPr>
          <a:lstStyle/>
          <a:p>
            <a:r>
              <a:rPr lang="en-US" sz="2400" b="1" dirty="0" smtClean="0"/>
              <a:t>Hydrogen Spectrum</a:t>
            </a:r>
            <a:endParaRPr lang="en-US" sz="2400" b="1" dirty="0"/>
          </a:p>
        </p:txBody>
      </p:sp>
      <p:pic>
        <p:nvPicPr>
          <p:cNvPr id="3" name="Picture 2" descr="D:\BUET\Theory courses\Inorganic Chemistry\Atomic Structure\Hydrogen transition.png"/>
          <p:cNvPicPr/>
          <p:nvPr/>
        </p:nvPicPr>
        <p:blipFill>
          <a:blip r:embed="rId2"/>
          <a:srcRect b="51785"/>
          <a:stretch>
            <a:fillRect/>
          </a:stretch>
        </p:blipFill>
        <p:spPr bwMode="auto">
          <a:xfrm>
            <a:off x="5867400" y="685800"/>
            <a:ext cx="2929145" cy="2744525"/>
          </a:xfrm>
          <a:prstGeom prst="rect">
            <a:avLst/>
          </a:prstGeom>
          <a:noFill/>
          <a:ln w="9525">
            <a:noFill/>
            <a:miter lim="800000"/>
            <a:headEnd/>
            <a:tailEnd/>
          </a:ln>
        </p:spPr>
      </p:pic>
      <p:pic>
        <p:nvPicPr>
          <p:cNvPr id="23557" name="Picture 5"/>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28599" y="381000"/>
            <a:ext cx="1371601" cy="363557"/>
          </a:xfrm>
          <a:prstGeom prst="rect">
            <a:avLst/>
          </a:prstGeom>
          <a:noFill/>
        </p:spPr>
      </p:pic>
      <p:pic>
        <p:nvPicPr>
          <p:cNvPr id="23556" name="Picture 4"/>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304800" y="838200"/>
            <a:ext cx="1295400" cy="553375"/>
          </a:xfrm>
          <a:prstGeom prst="rect">
            <a:avLst/>
          </a:prstGeom>
          <a:noFill/>
        </p:spPr>
      </p:pic>
      <p:pic>
        <p:nvPicPr>
          <p:cNvPr id="23555" name="Picture 3"/>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2133600" y="838200"/>
            <a:ext cx="1143000" cy="475307"/>
          </a:xfrm>
          <a:prstGeom prst="rect">
            <a:avLst/>
          </a:prstGeom>
          <a:noFill/>
        </p:spPr>
      </p:pic>
      <p:pic>
        <p:nvPicPr>
          <p:cNvPr id="23554" name="Picture 2"/>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1066799" y="1524000"/>
            <a:ext cx="1842655" cy="533400"/>
          </a:xfrm>
          <a:prstGeom prst="rect">
            <a:avLst/>
          </a:prstGeom>
          <a:noFill/>
        </p:spPr>
      </p:pic>
      <p:pic>
        <p:nvPicPr>
          <p:cNvPr id="23553" name="Picture 1"/>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3276600" y="1524000"/>
            <a:ext cx="1600200" cy="513933"/>
          </a:xfrm>
          <a:prstGeom prst="rect">
            <a:avLst/>
          </a:prstGeom>
          <a:noFill/>
        </p:spPr>
      </p:pic>
      <p:sp>
        <p:nvSpPr>
          <p:cNvPr id="23558"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3560" name="Rectangle 8"/>
          <p:cNvSpPr>
            <a:spLocks noChangeArrowheads="1"/>
          </p:cNvSpPr>
          <p:nvPr/>
        </p:nvSpPr>
        <p:spPr bwMode="auto">
          <a:xfrm>
            <a:off x="0" y="10858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3562" name="Rectangle 10"/>
          <p:cNvSpPr>
            <a:spLocks noChangeArrowheads="1"/>
          </p:cNvSpPr>
          <p:nvPr/>
        </p:nvSpPr>
        <p:spPr bwMode="auto">
          <a:xfrm>
            <a:off x="0" y="19050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3563" name="Rectangle 11"/>
          <p:cNvSpPr>
            <a:spLocks noChangeArrowheads="1"/>
          </p:cNvSpPr>
          <p:nvPr/>
        </p:nvSpPr>
        <p:spPr bwMode="auto">
          <a:xfrm>
            <a:off x="0" y="2324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3565"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3564" name="Picture 12"/>
          <p:cNvPicPr>
            <a:picLocks noChangeAspect="1" noChangeArrowheads="1"/>
          </p:cNvPicPr>
          <p:nvPr/>
        </p:nvPicPr>
        <p:blipFill>
          <a:blip r:embed="rId8">
            <a:clrChange>
              <a:clrFrom>
                <a:srgbClr val="FFFFFF"/>
              </a:clrFrom>
              <a:clrTo>
                <a:srgbClr val="FFFFFF">
                  <a:alpha val="0"/>
                </a:srgbClr>
              </a:clrTo>
            </a:clrChange>
          </a:blip>
          <a:srcRect/>
          <a:stretch>
            <a:fillRect/>
          </a:stretch>
        </p:blipFill>
        <p:spPr bwMode="auto">
          <a:xfrm>
            <a:off x="1447800" y="2057400"/>
            <a:ext cx="2978727" cy="762000"/>
          </a:xfrm>
          <a:prstGeom prst="rect">
            <a:avLst/>
          </a:prstGeom>
          <a:noFill/>
        </p:spPr>
      </p:pic>
      <p:pic>
        <p:nvPicPr>
          <p:cNvPr id="17" name="Picture 16" descr="D:\BUET\Theory courses\Inorganic Chemistry\Atomic Structure\H-Spectrum.png"/>
          <p:cNvPicPr/>
          <p:nvPr/>
        </p:nvPicPr>
        <p:blipFill>
          <a:blip r:embed="rId9"/>
          <a:srcRect l="12281" r="12281" b="11824"/>
          <a:stretch>
            <a:fillRect/>
          </a:stretch>
        </p:blipFill>
        <p:spPr bwMode="auto">
          <a:xfrm>
            <a:off x="533400" y="2743200"/>
            <a:ext cx="4495800" cy="4114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34819" y="1638299"/>
            <a:ext cx="8578272" cy="5073073"/>
            <a:chOff x="0" y="1230745"/>
            <a:chExt cx="9144000" cy="5323392"/>
          </a:xfrm>
        </p:grpSpPr>
        <p:pic>
          <p:nvPicPr>
            <p:cNvPr id="4" name="Picture 3"/>
            <p:cNvPicPr>
              <a:picLocks noChangeAspect="1"/>
            </p:cNvPicPr>
            <p:nvPr/>
          </p:nvPicPr>
          <p:blipFill>
            <a:blip r:embed="rId2"/>
            <a:stretch>
              <a:fillRect/>
            </a:stretch>
          </p:blipFill>
          <p:spPr>
            <a:xfrm>
              <a:off x="0" y="1230745"/>
              <a:ext cx="9144000" cy="4418395"/>
            </a:xfrm>
            <a:prstGeom prst="rect">
              <a:avLst/>
            </a:prstGeom>
          </p:spPr>
        </p:pic>
        <p:pic>
          <p:nvPicPr>
            <p:cNvPr id="5" name="Picture 4"/>
            <p:cNvPicPr>
              <a:picLocks noChangeAspect="1"/>
            </p:cNvPicPr>
            <p:nvPr/>
          </p:nvPicPr>
          <p:blipFill>
            <a:blip r:embed="rId3"/>
            <a:stretch>
              <a:fillRect/>
            </a:stretch>
          </p:blipFill>
          <p:spPr>
            <a:xfrm>
              <a:off x="0" y="5644653"/>
              <a:ext cx="9144000" cy="909484"/>
            </a:xfrm>
            <a:prstGeom prst="rect">
              <a:avLst/>
            </a:prstGeom>
          </p:spPr>
        </p:pic>
      </p:grpSp>
      <p:sp>
        <p:nvSpPr>
          <p:cNvPr id="7" name="Rectangle 6"/>
          <p:cNvSpPr/>
          <p:nvPr/>
        </p:nvSpPr>
        <p:spPr>
          <a:xfrm>
            <a:off x="304800" y="679271"/>
            <a:ext cx="8801100" cy="738664"/>
          </a:xfrm>
          <a:prstGeom prst="rect">
            <a:avLst/>
          </a:prstGeom>
        </p:spPr>
        <p:txBody>
          <a:bodyPr wrap="square">
            <a:spAutoFit/>
          </a:bodyPr>
          <a:lstStyle/>
          <a:p>
            <a:r>
              <a:rPr lang="en-US" sz="2100" dirty="0">
                <a:latin typeface="Arial"/>
                <a:cs typeface="Arial"/>
              </a:rPr>
              <a:t>What is the wavelength of light emitted when the electron in </a:t>
            </a:r>
            <a:r>
              <a:rPr lang="en-US" sz="2100" dirty="0" smtClean="0">
                <a:latin typeface="Arial"/>
                <a:cs typeface="Arial"/>
              </a:rPr>
              <a:t>a hydrogen </a:t>
            </a:r>
            <a:r>
              <a:rPr lang="en-US" sz="2100" dirty="0">
                <a:latin typeface="Arial"/>
                <a:cs typeface="Arial"/>
              </a:rPr>
              <a:t>atom </a:t>
            </a:r>
            <a:r>
              <a:rPr lang="en-US" sz="2100" dirty="0" smtClean="0">
                <a:latin typeface="Arial"/>
                <a:cs typeface="Arial"/>
              </a:rPr>
              <a:t>undergoes a </a:t>
            </a:r>
            <a:r>
              <a:rPr lang="en-US" sz="2100" dirty="0">
                <a:latin typeface="Arial"/>
                <a:cs typeface="Arial"/>
              </a:rPr>
              <a:t>transition from energy level </a:t>
            </a:r>
            <a:r>
              <a:rPr lang="en-US" sz="2100" i="1" dirty="0">
                <a:latin typeface="Arial"/>
                <a:cs typeface="Arial"/>
              </a:rPr>
              <a:t>n </a:t>
            </a:r>
            <a:r>
              <a:rPr lang="en-US" sz="2100" dirty="0">
                <a:latin typeface="Arial"/>
                <a:cs typeface="Arial"/>
              </a:rPr>
              <a:t>=</a:t>
            </a:r>
            <a:r>
              <a:rPr lang="en-US" sz="2100" dirty="0" smtClean="0">
                <a:latin typeface="Arial"/>
                <a:cs typeface="Arial"/>
              </a:rPr>
              <a:t> </a:t>
            </a:r>
            <a:r>
              <a:rPr lang="en-US" sz="2100" dirty="0">
                <a:latin typeface="Arial"/>
                <a:cs typeface="Arial"/>
              </a:rPr>
              <a:t>4 to level </a:t>
            </a:r>
            <a:r>
              <a:rPr lang="en-US" sz="2100" i="1" dirty="0">
                <a:latin typeface="Arial"/>
                <a:cs typeface="Arial"/>
              </a:rPr>
              <a:t>n </a:t>
            </a:r>
            <a:r>
              <a:rPr lang="en-US" sz="2100" dirty="0">
                <a:latin typeface="Arial"/>
                <a:cs typeface="Arial"/>
              </a:rPr>
              <a:t>=</a:t>
            </a:r>
            <a:r>
              <a:rPr lang="en-US" sz="2100" dirty="0" smtClean="0">
                <a:latin typeface="Arial"/>
                <a:cs typeface="Arial"/>
              </a:rPr>
              <a:t> </a:t>
            </a:r>
            <a:r>
              <a:rPr lang="en-US" sz="2100" dirty="0">
                <a:latin typeface="Arial"/>
                <a:cs typeface="Arial"/>
              </a:rPr>
              <a:t>2?</a:t>
            </a:r>
          </a:p>
        </p:txBody>
      </p:sp>
    </p:spTree>
    <p:extLst>
      <p:ext uri="{BB962C8B-B14F-4D97-AF65-F5344CB8AC3E}">
        <p14:creationId xmlns:p14="http://schemas.microsoft.com/office/powerpoint/2010/main" val="2629663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43600" y="0"/>
            <a:ext cx="3200400" cy="830997"/>
          </a:xfrm>
          <a:prstGeom prst="rect">
            <a:avLst/>
          </a:prstGeom>
          <a:noFill/>
        </p:spPr>
        <p:txBody>
          <a:bodyPr wrap="square" rtlCol="0">
            <a:spAutoFit/>
          </a:bodyPr>
          <a:lstStyle/>
          <a:p>
            <a:r>
              <a:rPr lang="en-US" sz="2400" b="1" dirty="0" smtClean="0"/>
              <a:t>Duel nature of electron</a:t>
            </a:r>
          </a:p>
          <a:p>
            <a:r>
              <a:rPr lang="en-US" sz="2400" b="1" dirty="0" smtClean="0"/>
              <a:t>(de Broglie 1924)</a:t>
            </a:r>
            <a:endParaRPr lang="en-US" sz="2400" b="1" dirty="0"/>
          </a:p>
        </p:txBody>
      </p:sp>
      <p:pic>
        <p:nvPicPr>
          <p:cNvPr id="3" name="Picture 2" descr="D:\BUET\Theory courses\Inorganic Chemistry\Atomic Structure\Wave-particles-2.png"/>
          <p:cNvPicPr/>
          <p:nvPr/>
        </p:nvPicPr>
        <p:blipFill>
          <a:blip r:embed="rId2"/>
          <a:srcRect b="38503"/>
          <a:stretch>
            <a:fillRect/>
          </a:stretch>
        </p:blipFill>
        <p:spPr bwMode="auto">
          <a:xfrm>
            <a:off x="1295400" y="1981200"/>
            <a:ext cx="6495732" cy="1371600"/>
          </a:xfrm>
          <a:prstGeom prst="rect">
            <a:avLst/>
          </a:prstGeom>
          <a:noFill/>
          <a:ln w="9525">
            <a:noFill/>
            <a:miter lim="800000"/>
            <a:headEnd/>
            <a:tailEnd/>
          </a:ln>
        </p:spPr>
      </p:pic>
      <p:pic>
        <p:nvPicPr>
          <p:cNvPr id="4" name="Picture 3" descr="D:\BUET\Theory courses\Inorganic Chemistry\Atomic Structure\Wave-Particle-1.png"/>
          <p:cNvPicPr/>
          <p:nvPr/>
        </p:nvPicPr>
        <p:blipFill>
          <a:blip r:embed="rId3"/>
          <a:srcRect b="66855"/>
          <a:stretch>
            <a:fillRect/>
          </a:stretch>
        </p:blipFill>
        <p:spPr bwMode="auto">
          <a:xfrm>
            <a:off x="76200" y="3581400"/>
            <a:ext cx="2209800" cy="2133600"/>
          </a:xfrm>
          <a:prstGeom prst="rect">
            <a:avLst/>
          </a:prstGeom>
          <a:noFill/>
          <a:ln w="9525">
            <a:noFill/>
            <a:miter lim="800000"/>
            <a:headEnd/>
            <a:tailEnd/>
          </a:ln>
        </p:spPr>
      </p:pic>
      <p:pic>
        <p:nvPicPr>
          <p:cNvPr id="5" name="Picture 4" descr="D:\BUET\Theory courses\Inorganic Chemistry\Atomic Structure\Wave-Particle-1.png"/>
          <p:cNvPicPr/>
          <p:nvPr/>
        </p:nvPicPr>
        <p:blipFill>
          <a:blip r:embed="rId3"/>
          <a:srcRect t="36027" b="31266"/>
          <a:stretch>
            <a:fillRect/>
          </a:stretch>
        </p:blipFill>
        <p:spPr bwMode="auto">
          <a:xfrm>
            <a:off x="6781800" y="3429000"/>
            <a:ext cx="2286000" cy="2057400"/>
          </a:xfrm>
          <a:prstGeom prst="rect">
            <a:avLst/>
          </a:prstGeom>
          <a:noFill/>
          <a:ln w="9525">
            <a:noFill/>
            <a:miter lim="800000"/>
            <a:headEnd/>
            <a:tailEnd/>
          </a:ln>
        </p:spPr>
      </p:pic>
      <p:sp>
        <p:nvSpPr>
          <p:cNvPr id="6" name="TextBox 5"/>
          <p:cNvSpPr txBox="1"/>
          <p:nvPr/>
        </p:nvSpPr>
        <p:spPr>
          <a:xfrm>
            <a:off x="2667000" y="3821668"/>
            <a:ext cx="3505200" cy="369332"/>
          </a:xfrm>
          <a:prstGeom prst="rect">
            <a:avLst/>
          </a:prstGeom>
          <a:noFill/>
        </p:spPr>
        <p:txBody>
          <a:bodyPr wrap="square" rtlCol="0">
            <a:spAutoFit/>
          </a:bodyPr>
          <a:lstStyle/>
          <a:p>
            <a:r>
              <a:rPr lang="en-US" dirty="0" smtClean="0"/>
              <a:t>Circumference of an orbit 2</a:t>
            </a:r>
            <a:r>
              <a:rPr lang="en-US" dirty="0" smtClean="0">
                <a:sym typeface="Symbol"/>
              </a:rPr>
              <a:t>r = n</a:t>
            </a:r>
            <a:endParaRPr lang="en-US" dirty="0"/>
          </a:p>
        </p:txBody>
      </p:sp>
      <p:sp>
        <p:nvSpPr>
          <p:cNvPr id="7" name="TextBox 6"/>
          <p:cNvSpPr txBox="1"/>
          <p:nvPr/>
        </p:nvSpPr>
        <p:spPr>
          <a:xfrm>
            <a:off x="3124200" y="4343400"/>
            <a:ext cx="3276600" cy="381000"/>
          </a:xfrm>
          <a:prstGeom prst="rect">
            <a:avLst/>
          </a:prstGeom>
          <a:noFill/>
        </p:spPr>
        <p:txBody>
          <a:bodyPr wrap="square" rtlCol="0">
            <a:spAutoFit/>
          </a:bodyPr>
          <a:lstStyle/>
          <a:p>
            <a:r>
              <a:rPr lang="en-US" dirty="0" smtClean="0"/>
              <a:t>de Broglie, </a:t>
            </a:r>
            <a:r>
              <a:rPr lang="en-US" dirty="0" smtClean="0">
                <a:sym typeface="Symbol"/>
              </a:rPr>
              <a:t> = h/(</a:t>
            </a:r>
            <a:r>
              <a:rPr lang="en-US" dirty="0" err="1" smtClean="0">
                <a:sym typeface="Symbol"/>
              </a:rPr>
              <a:t>mv</a:t>
            </a:r>
            <a:r>
              <a:rPr lang="en-US" dirty="0" smtClean="0">
                <a:sym typeface="Symbol"/>
              </a:rPr>
              <a:t>)</a:t>
            </a:r>
            <a:r>
              <a:rPr lang="en-US" dirty="0" smtClean="0"/>
              <a:t> </a:t>
            </a:r>
            <a:endParaRPr lang="en-US" dirty="0"/>
          </a:p>
        </p:txBody>
      </p:sp>
      <p:sp>
        <p:nvSpPr>
          <p:cNvPr id="8" name="TextBox 7"/>
          <p:cNvSpPr txBox="1"/>
          <p:nvPr/>
        </p:nvSpPr>
        <p:spPr>
          <a:xfrm>
            <a:off x="2590800" y="5269468"/>
            <a:ext cx="4495800" cy="369332"/>
          </a:xfrm>
          <a:prstGeom prst="rect">
            <a:avLst/>
          </a:prstGeom>
          <a:noFill/>
        </p:spPr>
        <p:txBody>
          <a:bodyPr wrap="square" rtlCol="0">
            <a:spAutoFit/>
          </a:bodyPr>
          <a:lstStyle/>
          <a:p>
            <a:r>
              <a:rPr lang="en-US" dirty="0" smtClean="0"/>
              <a:t>Combining the two equation </a:t>
            </a:r>
            <a:r>
              <a:rPr lang="en-US" dirty="0" err="1" smtClean="0"/>
              <a:t>m</a:t>
            </a:r>
            <a:r>
              <a:rPr lang="en-US" dirty="0" err="1" smtClean="0">
                <a:sym typeface="Symbol"/>
              </a:rPr>
              <a:t>vr</a:t>
            </a:r>
            <a:r>
              <a:rPr lang="en-US" dirty="0" smtClean="0">
                <a:sym typeface="Symbol"/>
              </a:rPr>
              <a:t> = h/2</a:t>
            </a:r>
            <a:endParaRPr lang="en-US" dirty="0"/>
          </a:p>
        </p:txBody>
      </p:sp>
      <p:sp>
        <p:nvSpPr>
          <p:cNvPr id="9" name="TextBox 8"/>
          <p:cNvSpPr txBox="1"/>
          <p:nvPr/>
        </p:nvSpPr>
        <p:spPr>
          <a:xfrm>
            <a:off x="2057400" y="5791200"/>
            <a:ext cx="5029200" cy="369332"/>
          </a:xfrm>
          <a:prstGeom prst="rect">
            <a:avLst/>
          </a:prstGeom>
          <a:noFill/>
        </p:spPr>
        <p:txBody>
          <a:bodyPr wrap="square" rtlCol="0">
            <a:spAutoFit/>
          </a:bodyPr>
          <a:lstStyle/>
          <a:p>
            <a:r>
              <a:rPr lang="en-US" b="1" dirty="0" smtClean="0"/>
              <a:t>The angular momentum of electrons are quantized</a:t>
            </a:r>
            <a:endParaRPr lang="en-US" b="1" dirty="0"/>
          </a:p>
        </p:txBody>
      </p:sp>
      <p:sp>
        <p:nvSpPr>
          <p:cNvPr id="10" name="TextBox 9"/>
          <p:cNvSpPr txBox="1"/>
          <p:nvPr/>
        </p:nvSpPr>
        <p:spPr>
          <a:xfrm>
            <a:off x="914400" y="990600"/>
            <a:ext cx="7239000" cy="646331"/>
          </a:xfrm>
          <a:prstGeom prst="rect">
            <a:avLst/>
          </a:prstGeom>
          <a:noFill/>
        </p:spPr>
        <p:txBody>
          <a:bodyPr wrap="square" rtlCol="0">
            <a:spAutoFit/>
          </a:bodyPr>
          <a:lstStyle/>
          <a:p>
            <a:pPr algn="ctr"/>
            <a:r>
              <a:rPr lang="en-US" b="1" dirty="0" smtClean="0">
                <a:solidFill>
                  <a:srgbClr val="FF0000"/>
                </a:solidFill>
              </a:rPr>
              <a:t>Why energies of electros are quantized??</a:t>
            </a:r>
          </a:p>
          <a:p>
            <a:pPr algn="ctr"/>
            <a:r>
              <a:rPr lang="en-US" b="1" dirty="0" smtClean="0">
                <a:solidFill>
                  <a:srgbClr val="FF0000"/>
                </a:solidFill>
              </a:rPr>
              <a:t>Why electrons are orbiting in a fixed distance??</a:t>
            </a:r>
            <a:endParaRPr lang="en-US" b="1" dirty="0">
              <a:solidFill>
                <a:srgbClr val="FF0000"/>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7867" y="955813"/>
            <a:ext cx="8686800" cy="1323439"/>
          </a:xfrm>
          <a:prstGeom prst="rect">
            <a:avLst/>
          </a:prstGeom>
        </p:spPr>
        <p:txBody>
          <a:bodyPr wrap="square">
            <a:spAutoFit/>
          </a:bodyPr>
          <a:lstStyle/>
          <a:p>
            <a:r>
              <a:rPr lang="en-US" sz="2000" dirty="0" smtClean="0">
                <a:latin typeface="Arial"/>
                <a:cs typeface="Arial"/>
              </a:rPr>
              <a:t>a</a:t>
            </a:r>
            <a:r>
              <a:rPr lang="en-US" sz="2000" dirty="0">
                <a:latin typeface="Arial"/>
                <a:cs typeface="Arial"/>
              </a:rPr>
              <a:t>. Calculate the wavelength (in meters) of the wave associated with a 1.00-kg mass </a:t>
            </a:r>
            <a:r>
              <a:rPr lang="en-US" sz="2000" dirty="0" smtClean="0">
                <a:latin typeface="Arial"/>
                <a:cs typeface="Arial"/>
              </a:rPr>
              <a:t>moving at </a:t>
            </a:r>
            <a:r>
              <a:rPr lang="en-US" sz="2000" dirty="0">
                <a:latin typeface="Arial"/>
                <a:cs typeface="Arial"/>
              </a:rPr>
              <a:t>1.00 km/hr. b. What is the wavelength (in </a:t>
            </a:r>
            <a:r>
              <a:rPr lang="en-US" sz="2000" dirty="0" err="1">
                <a:latin typeface="Arial"/>
                <a:cs typeface="Arial"/>
              </a:rPr>
              <a:t>picometers</a:t>
            </a:r>
            <a:r>
              <a:rPr lang="en-US" sz="2000" dirty="0">
                <a:latin typeface="Arial"/>
                <a:cs typeface="Arial"/>
              </a:rPr>
              <a:t>) associated with an electron</a:t>
            </a:r>
            <a:r>
              <a:rPr lang="en-US" sz="2000" dirty="0" smtClean="0">
                <a:latin typeface="Arial"/>
                <a:cs typeface="Arial"/>
              </a:rPr>
              <a:t>, whose </a:t>
            </a:r>
            <a:r>
              <a:rPr lang="en-US" sz="2000" dirty="0">
                <a:latin typeface="Arial"/>
                <a:cs typeface="Arial"/>
              </a:rPr>
              <a:t>mass is 9.11 </a:t>
            </a:r>
            <a:r>
              <a:rPr lang="en-US" sz="2000" dirty="0" smtClean="0">
                <a:latin typeface="Arial"/>
                <a:cs typeface="Arial"/>
              </a:rPr>
              <a:t>× 10</a:t>
            </a:r>
            <a:r>
              <a:rPr lang="en-US" sz="2000" baseline="30000" dirty="0" smtClean="0">
                <a:latin typeface="Arial"/>
                <a:cs typeface="Arial"/>
              </a:rPr>
              <a:t>-31</a:t>
            </a:r>
            <a:r>
              <a:rPr lang="en-US" sz="2000" dirty="0" smtClean="0">
                <a:latin typeface="Arial"/>
                <a:cs typeface="Arial"/>
              </a:rPr>
              <a:t> </a:t>
            </a:r>
            <a:r>
              <a:rPr lang="en-US" sz="2000" dirty="0">
                <a:latin typeface="Arial"/>
                <a:cs typeface="Arial"/>
              </a:rPr>
              <a:t>kg, traveling at a speed of 4.19 ×</a:t>
            </a:r>
            <a:r>
              <a:rPr lang="en-US" sz="2000" dirty="0" smtClean="0">
                <a:latin typeface="Arial"/>
                <a:cs typeface="Arial"/>
              </a:rPr>
              <a:t> </a:t>
            </a:r>
            <a:r>
              <a:rPr lang="en-US" sz="2000" dirty="0">
                <a:latin typeface="Arial"/>
                <a:cs typeface="Arial"/>
              </a:rPr>
              <a:t>10</a:t>
            </a:r>
            <a:r>
              <a:rPr lang="en-US" sz="2000" baseline="30000" dirty="0">
                <a:latin typeface="Arial"/>
                <a:cs typeface="Arial"/>
              </a:rPr>
              <a:t>6</a:t>
            </a:r>
            <a:r>
              <a:rPr lang="en-US" sz="2000" dirty="0">
                <a:latin typeface="Arial"/>
                <a:cs typeface="Arial"/>
              </a:rPr>
              <a:t> m/s</a:t>
            </a:r>
            <a:r>
              <a:rPr lang="en-US" sz="2000" dirty="0" smtClean="0">
                <a:latin typeface="Arial"/>
                <a:cs typeface="Arial"/>
              </a:rPr>
              <a:t>?</a:t>
            </a:r>
            <a:endParaRPr lang="en-US" sz="2000" dirty="0">
              <a:latin typeface="Arial"/>
              <a:cs typeface="Arial"/>
            </a:endParaRPr>
          </a:p>
        </p:txBody>
      </p:sp>
      <p:sp>
        <p:nvSpPr>
          <p:cNvPr id="5" name="Rectangle 4"/>
          <p:cNvSpPr/>
          <p:nvPr/>
        </p:nvSpPr>
        <p:spPr>
          <a:xfrm>
            <a:off x="457201" y="259834"/>
            <a:ext cx="8107522" cy="646331"/>
          </a:xfrm>
          <a:prstGeom prst="rect">
            <a:avLst/>
          </a:prstGeom>
        </p:spPr>
        <p:txBody>
          <a:bodyPr wrap="square">
            <a:spAutoFit/>
          </a:bodyPr>
          <a:lstStyle/>
          <a:p>
            <a:pPr algn="ctr"/>
            <a:r>
              <a:rPr lang="en-US" sz="3600" dirty="0">
                <a:solidFill>
                  <a:srgbClr val="008000"/>
                </a:solidFill>
              </a:rPr>
              <a:t>Wavelength of a Moving Particle</a:t>
            </a:r>
            <a:endParaRPr lang="en-US" sz="3600" dirty="0">
              <a:solidFill>
                <a:srgbClr val="008000"/>
              </a:solidFill>
              <a:latin typeface="Arial"/>
              <a:cs typeface="Arial"/>
            </a:endParaRPr>
          </a:p>
        </p:txBody>
      </p:sp>
      <p:pic>
        <p:nvPicPr>
          <p:cNvPr id="7" name="Picture 6"/>
          <p:cNvPicPr>
            <a:picLocks noChangeAspect="1"/>
          </p:cNvPicPr>
          <p:nvPr/>
        </p:nvPicPr>
        <p:blipFill>
          <a:blip r:embed="rId2"/>
          <a:stretch>
            <a:fillRect/>
          </a:stretch>
        </p:blipFill>
        <p:spPr>
          <a:xfrm>
            <a:off x="406407" y="2336811"/>
            <a:ext cx="8285624" cy="3449606"/>
          </a:xfrm>
          <a:prstGeom prst="rect">
            <a:avLst/>
          </a:prstGeom>
        </p:spPr>
      </p:pic>
      <p:sp>
        <p:nvSpPr>
          <p:cNvPr id="8" name="TextBox 7"/>
          <p:cNvSpPr txBox="1"/>
          <p:nvPr/>
        </p:nvSpPr>
        <p:spPr>
          <a:xfrm>
            <a:off x="220130" y="5871082"/>
            <a:ext cx="8856135" cy="928459"/>
          </a:xfrm>
          <a:prstGeom prst="rect">
            <a:avLst/>
          </a:prstGeom>
          <a:noFill/>
        </p:spPr>
        <p:txBody>
          <a:bodyPr wrap="square" rtlCol="0">
            <a:spAutoFit/>
          </a:bodyPr>
          <a:lstStyle/>
          <a:p>
            <a:pPr>
              <a:lnSpc>
                <a:spcPct val="90000"/>
              </a:lnSpc>
            </a:pPr>
            <a:r>
              <a:rPr lang="en-US" sz="2000" dirty="0" smtClean="0">
                <a:solidFill>
                  <a:srgbClr val="800000"/>
                </a:solidFill>
                <a:latin typeface="Arial"/>
                <a:cs typeface="Arial"/>
              </a:rPr>
              <a:t>For 1 kg mass, the wavelength is so incredibly small that </a:t>
            </a:r>
            <a:r>
              <a:rPr lang="en-US" sz="2000" dirty="0">
                <a:solidFill>
                  <a:srgbClr val="800000"/>
                </a:solidFill>
                <a:latin typeface="Arial"/>
                <a:cs typeface="Arial"/>
              </a:rPr>
              <a:t>such waves cannot be detected. </a:t>
            </a:r>
            <a:r>
              <a:rPr lang="en-US" sz="2000" dirty="0" smtClean="0">
                <a:solidFill>
                  <a:srgbClr val="800000"/>
                </a:solidFill>
                <a:latin typeface="Arial"/>
                <a:cs typeface="Arial"/>
              </a:rPr>
              <a:t>Under </a:t>
            </a:r>
            <a:r>
              <a:rPr lang="en-US" sz="2000" dirty="0">
                <a:solidFill>
                  <a:srgbClr val="800000"/>
                </a:solidFill>
                <a:latin typeface="Arial"/>
                <a:cs typeface="Arial"/>
              </a:rPr>
              <a:t>the proper circumstances, the wave character </a:t>
            </a:r>
            <a:r>
              <a:rPr lang="en-US" sz="2000" dirty="0" smtClean="0">
                <a:solidFill>
                  <a:srgbClr val="800000"/>
                </a:solidFill>
                <a:latin typeface="Arial"/>
                <a:cs typeface="Arial"/>
              </a:rPr>
              <a:t>of electrons </a:t>
            </a:r>
            <a:r>
              <a:rPr lang="en-US" sz="2000" dirty="0">
                <a:solidFill>
                  <a:srgbClr val="800000"/>
                </a:solidFill>
                <a:latin typeface="Arial"/>
                <a:cs typeface="Arial"/>
              </a:rPr>
              <a:t>should </a:t>
            </a:r>
            <a:r>
              <a:rPr lang="en-US" sz="2000" dirty="0" smtClean="0">
                <a:solidFill>
                  <a:srgbClr val="800000"/>
                </a:solidFill>
                <a:latin typeface="Arial"/>
                <a:cs typeface="Arial"/>
              </a:rPr>
              <a:t>be observable</a:t>
            </a:r>
            <a:r>
              <a:rPr lang="en-US" sz="2000" dirty="0">
                <a:solidFill>
                  <a:srgbClr val="800000"/>
                </a:solidFill>
                <a:latin typeface="Arial"/>
                <a:cs typeface="Arial"/>
              </a:rPr>
              <a:t>.</a:t>
            </a:r>
          </a:p>
        </p:txBody>
      </p:sp>
    </p:spTree>
    <p:extLst>
      <p:ext uri="{BB962C8B-B14F-4D97-AF65-F5344CB8AC3E}">
        <p14:creationId xmlns:p14="http://schemas.microsoft.com/office/powerpoint/2010/main" val="2822200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00600" y="0"/>
            <a:ext cx="4343400" cy="461665"/>
          </a:xfrm>
          <a:prstGeom prst="rect">
            <a:avLst/>
          </a:prstGeom>
          <a:noFill/>
        </p:spPr>
        <p:txBody>
          <a:bodyPr wrap="square" rtlCol="0">
            <a:spAutoFit/>
          </a:bodyPr>
          <a:lstStyle/>
          <a:p>
            <a:r>
              <a:rPr lang="en-US" sz="2400" b="1" dirty="0" smtClean="0"/>
              <a:t>Heisenberg Uncertainty Principle</a:t>
            </a:r>
            <a:endParaRPr lang="en-US" b="1" dirty="0"/>
          </a:p>
        </p:txBody>
      </p:sp>
      <p:sp>
        <p:nvSpPr>
          <p:cNvPr id="3" name="Rectangle 2"/>
          <p:cNvSpPr/>
          <p:nvPr/>
        </p:nvSpPr>
        <p:spPr>
          <a:xfrm>
            <a:off x="152400" y="762001"/>
            <a:ext cx="8763000" cy="2308324"/>
          </a:xfrm>
          <a:prstGeom prst="rect">
            <a:avLst/>
          </a:prstGeom>
        </p:spPr>
        <p:txBody>
          <a:bodyPr wrap="square">
            <a:spAutoFit/>
          </a:bodyPr>
          <a:lstStyle/>
          <a:p>
            <a:r>
              <a:rPr lang="en-US" b="1" dirty="0" smtClean="0"/>
              <a:t>Limitations of Bohr’s theory</a:t>
            </a:r>
          </a:p>
          <a:p>
            <a:r>
              <a:rPr lang="en-US" dirty="0" smtClean="0"/>
              <a:t>(</a:t>
            </a:r>
            <a:r>
              <a:rPr lang="en-US" dirty="0" err="1" smtClean="0"/>
              <a:t>i</a:t>
            </a:r>
            <a:r>
              <a:rPr lang="en-US" dirty="0" smtClean="0"/>
              <a:t>). Bohr’s Model could not explain the spectra of atoms containing more than one electron.</a:t>
            </a:r>
          </a:p>
          <a:p>
            <a:r>
              <a:rPr lang="en-US" dirty="0" smtClean="0"/>
              <a:t>(ii). It could not explain the </a:t>
            </a:r>
            <a:r>
              <a:rPr lang="en-US" b="1" i="1" dirty="0" smtClean="0"/>
              <a:t>Zeeman effect</a:t>
            </a:r>
            <a:r>
              <a:rPr lang="en-US" dirty="0" smtClean="0"/>
              <a:t>. In presence of magnetic field, each spectral line gets split up into fine lines, the phenomenon, is known as Zeeman effect.</a:t>
            </a:r>
          </a:p>
          <a:p>
            <a:r>
              <a:rPr lang="en-US" dirty="0" smtClean="0"/>
              <a:t>(iii). It could not explain the </a:t>
            </a:r>
            <a:r>
              <a:rPr lang="en-US" b="1" i="1" dirty="0" smtClean="0"/>
              <a:t>Stark effect</a:t>
            </a:r>
            <a:r>
              <a:rPr lang="en-US" dirty="0" smtClean="0"/>
              <a:t>. In presence of electric field, each spectral line gets split up into fine lines, the phenomenon, is known as </a:t>
            </a:r>
            <a:r>
              <a:rPr lang="en-US" b="1" i="1" dirty="0" smtClean="0"/>
              <a:t>Stark effect</a:t>
            </a:r>
            <a:r>
              <a:rPr lang="en-US" dirty="0" smtClean="0"/>
              <a:t>.</a:t>
            </a:r>
          </a:p>
          <a:p>
            <a:endParaRPr lang="en-US" dirty="0" smtClean="0"/>
          </a:p>
          <a:p>
            <a:r>
              <a:rPr lang="en-US" b="1" i="1" dirty="0" smtClean="0"/>
              <a:t>The main objection to Bohr’s model was raised by Heisenberg’s uncertainty principle</a:t>
            </a:r>
            <a:endParaRPr lang="en-US" b="1" i="1" dirty="0"/>
          </a:p>
        </p:txBody>
      </p:sp>
      <p:sp>
        <p:nvSpPr>
          <p:cNvPr id="4" name="TextBox 3"/>
          <p:cNvSpPr txBox="1"/>
          <p:nvPr/>
        </p:nvSpPr>
        <p:spPr>
          <a:xfrm>
            <a:off x="457200" y="3429000"/>
            <a:ext cx="8229600" cy="369332"/>
          </a:xfrm>
          <a:prstGeom prst="rect">
            <a:avLst/>
          </a:prstGeom>
          <a:noFill/>
        </p:spPr>
        <p:txBody>
          <a:bodyPr wrap="square" rtlCol="0">
            <a:spAutoFit/>
          </a:bodyPr>
          <a:lstStyle/>
          <a:p>
            <a:r>
              <a:rPr lang="en-US" b="1" dirty="0" smtClean="0">
                <a:solidFill>
                  <a:srgbClr val="FF0000"/>
                </a:solidFill>
              </a:rPr>
              <a:t>If the electrons are wave then How can the position of a wave be specified???</a:t>
            </a:r>
            <a:endParaRPr lang="en-US" b="1" dirty="0">
              <a:solidFill>
                <a:srgbClr val="FF0000"/>
              </a:solidFill>
            </a:endParaRPr>
          </a:p>
        </p:txBody>
      </p:sp>
      <p:sp>
        <p:nvSpPr>
          <p:cNvPr id="7" name="TextBox 6"/>
          <p:cNvSpPr txBox="1"/>
          <p:nvPr/>
        </p:nvSpPr>
        <p:spPr>
          <a:xfrm>
            <a:off x="304800" y="3995678"/>
            <a:ext cx="8610600" cy="1477328"/>
          </a:xfrm>
          <a:prstGeom prst="rect">
            <a:avLst/>
          </a:prstGeom>
          <a:noFill/>
        </p:spPr>
        <p:txBody>
          <a:bodyPr wrap="square" rtlCol="0">
            <a:spAutoFit/>
          </a:bodyPr>
          <a:lstStyle/>
          <a:p>
            <a:pPr algn="just"/>
            <a:r>
              <a:rPr lang="en-US" b="1" i="1" dirty="0" smtClean="0"/>
              <a:t>Heisenberg uncertainty principle: </a:t>
            </a:r>
            <a:r>
              <a:rPr lang="en-US" i="1" dirty="0" smtClean="0"/>
              <a:t>It is impossible to know</a:t>
            </a:r>
            <a:r>
              <a:rPr lang="en-US" dirty="0" smtClean="0"/>
              <a:t> </a:t>
            </a:r>
            <a:r>
              <a:rPr lang="en-US" i="1" dirty="0" smtClean="0"/>
              <a:t>simultaneously both the momentum (mass times velocity) and the position of a particle</a:t>
            </a:r>
            <a:r>
              <a:rPr lang="en-US" dirty="0" smtClean="0"/>
              <a:t> </a:t>
            </a:r>
            <a:r>
              <a:rPr lang="en-US" i="1" dirty="0" smtClean="0"/>
              <a:t>with certainty. </a:t>
            </a:r>
            <a:r>
              <a:rPr lang="en-US" dirty="0" smtClean="0"/>
              <a:t> Heisenberg’s uncertainty principle is </a:t>
            </a:r>
            <a:r>
              <a:rPr lang="en-US" i="1" dirty="0" smtClean="0"/>
              <a:t>a relation that states that the product of the uncertainty in position and the uncertainty in momentum of a particle can be no smaller than Planck’s constant divided by 4</a:t>
            </a:r>
            <a:r>
              <a:rPr lang="en-US" i="1" dirty="0" smtClean="0">
                <a:sym typeface="Symbol"/>
              </a:rPr>
              <a:t></a:t>
            </a:r>
            <a:r>
              <a:rPr lang="en-US" dirty="0" smtClean="0"/>
              <a:t>. </a:t>
            </a:r>
          </a:p>
        </p:txBody>
      </p:sp>
      <p:sp>
        <p:nvSpPr>
          <p:cNvPr id="256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5603" name="Picture 3"/>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3657599" y="5715000"/>
            <a:ext cx="1693333" cy="609600"/>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05000" y="609600"/>
            <a:ext cx="7010400" cy="923330"/>
          </a:xfrm>
          <a:prstGeom prst="rect">
            <a:avLst/>
          </a:prstGeom>
        </p:spPr>
        <p:txBody>
          <a:bodyPr wrap="square">
            <a:spAutoFit/>
          </a:bodyPr>
          <a:lstStyle/>
          <a:p>
            <a:r>
              <a:rPr lang="en-US" dirty="0" smtClean="0"/>
              <a:t>In the fifth century </a:t>
            </a:r>
            <a:r>
              <a:rPr lang="en-US" dirty="0" err="1" smtClean="0"/>
              <a:t>b.c</a:t>
            </a:r>
            <a:r>
              <a:rPr lang="en-US" dirty="0" smtClean="0"/>
              <a:t>. the Greek philosopher Democritus expressed the belief that all matter consists of very small, indivisible particles, which he named </a:t>
            </a:r>
            <a:r>
              <a:rPr lang="en-US" i="1" dirty="0" err="1" smtClean="0"/>
              <a:t>atomos</a:t>
            </a:r>
            <a:r>
              <a:rPr lang="en-US" i="1" dirty="0" smtClean="0"/>
              <a:t> (meaning </a:t>
            </a:r>
            <a:r>
              <a:rPr lang="en-US" dirty="0" err="1" smtClean="0"/>
              <a:t>uncuttable</a:t>
            </a:r>
            <a:r>
              <a:rPr lang="en-US" dirty="0" smtClean="0"/>
              <a:t> or indivisible)</a:t>
            </a:r>
            <a:endParaRPr lang="en-US" dirty="0"/>
          </a:p>
        </p:txBody>
      </p:sp>
      <p:sp>
        <p:nvSpPr>
          <p:cNvPr id="3" name="Rectangle 2"/>
          <p:cNvSpPr/>
          <p:nvPr/>
        </p:nvSpPr>
        <p:spPr>
          <a:xfrm>
            <a:off x="381000" y="304800"/>
            <a:ext cx="1657826" cy="461665"/>
          </a:xfrm>
          <a:prstGeom prst="rect">
            <a:avLst/>
          </a:prstGeom>
        </p:spPr>
        <p:txBody>
          <a:bodyPr wrap="none">
            <a:spAutoFit/>
          </a:bodyPr>
          <a:lstStyle/>
          <a:p>
            <a:r>
              <a:rPr lang="en-US" sz="2400" b="1" dirty="0" smtClean="0"/>
              <a:t>Democritus</a:t>
            </a:r>
            <a:endParaRPr lang="en-US" sz="2400" b="1" dirty="0"/>
          </a:p>
        </p:txBody>
      </p:sp>
      <p:sp>
        <p:nvSpPr>
          <p:cNvPr id="5" name="Rectangle 4"/>
          <p:cNvSpPr/>
          <p:nvPr/>
        </p:nvSpPr>
        <p:spPr>
          <a:xfrm>
            <a:off x="381000" y="1443335"/>
            <a:ext cx="1040862" cy="461665"/>
          </a:xfrm>
          <a:prstGeom prst="rect">
            <a:avLst/>
          </a:prstGeom>
        </p:spPr>
        <p:txBody>
          <a:bodyPr wrap="none">
            <a:spAutoFit/>
          </a:bodyPr>
          <a:lstStyle/>
          <a:p>
            <a:r>
              <a:rPr lang="en-US" sz="2400" b="1" dirty="0" smtClean="0"/>
              <a:t>Dalton</a:t>
            </a:r>
            <a:endParaRPr lang="en-US" sz="2400" b="1" dirty="0"/>
          </a:p>
        </p:txBody>
      </p:sp>
      <p:sp>
        <p:nvSpPr>
          <p:cNvPr id="6" name="Rectangle 5"/>
          <p:cNvSpPr/>
          <p:nvPr/>
        </p:nvSpPr>
        <p:spPr>
          <a:xfrm>
            <a:off x="1905000" y="1667470"/>
            <a:ext cx="7010400" cy="2862322"/>
          </a:xfrm>
          <a:prstGeom prst="rect">
            <a:avLst/>
          </a:prstGeom>
        </p:spPr>
        <p:txBody>
          <a:bodyPr wrap="square">
            <a:spAutoFit/>
          </a:bodyPr>
          <a:lstStyle/>
          <a:p>
            <a:pPr algn="just"/>
            <a:r>
              <a:rPr lang="en-US" dirty="0" smtClean="0"/>
              <a:t>1. Elements are composed of extremely small particles, called atoms.</a:t>
            </a:r>
          </a:p>
          <a:p>
            <a:pPr algn="just"/>
            <a:r>
              <a:rPr lang="en-US" dirty="0" smtClean="0"/>
              <a:t>2. All atoms of a given element are identical, having the same size, mass, and chemical properties. The atoms of one element are different from the atoms of all other elements.</a:t>
            </a:r>
          </a:p>
          <a:p>
            <a:pPr algn="just"/>
            <a:r>
              <a:rPr lang="en-US" dirty="0" smtClean="0"/>
              <a:t>3. Compounds are composed of atoms of more than one element. In any compound, the ratio of the numbers of atoms of any two of the elements present is either an integer or a simple fraction.</a:t>
            </a:r>
          </a:p>
          <a:p>
            <a:pPr algn="just"/>
            <a:r>
              <a:rPr lang="en-US" dirty="0" smtClean="0"/>
              <a:t>4. A chemical reaction involves only the separation, combination, or rearrangement of atoms; it does not result in their creation or destruction.</a:t>
            </a:r>
          </a:p>
        </p:txBody>
      </p:sp>
      <p:sp>
        <p:nvSpPr>
          <p:cNvPr id="7" name="Rectangle 6"/>
          <p:cNvSpPr/>
          <p:nvPr/>
        </p:nvSpPr>
        <p:spPr>
          <a:xfrm>
            <a:off x="381000" y="4763869"/>
            <a:ext cx="8382000" cy="369332"/>
          </a:xfrm>
          <a:prstGeom prst="rect">
            <a:avLst/>
          </a:prstGeom>
        </p:spPr>
        <p:txBody>
          <a:bodyPr wrap="square">
            <a:spAutoFit/>
          </a:bodyPr>
          <a:lstStyle/>
          <a:p>
            <a:r>
              <a:rPr lang="en-US" b="1" i="1" dirty="0" smtClean="0"/>
              <a:t>law of conservation of</a:t>
            </a:r>
            <a:r>
              <a:rPr lang="en-US" dirty="0" smtClean="0"/>
              <a:t> </a:t>
            </a:r>
            <a:r>
              <a:rPr lang="en-US" b="1" i="1" dirty="0" smtClean="0"/>
              <a:t>mass, </a:t>
            </a:r>
            <a:r>
              <a:rPr lang="en-US" dirty="0" smtClean="0"/>
              <a:t>which is that </a:t>
            </a:r>
            <a:r>
              <a:rPr lang="en-US" i="1" dirty="0" smtClean="0"/>
              <a:t>matter can be neither created nor destroyed</a:t>
            </a:r>
            <a:endParaRPr lang="en-US" dirty="0"/>
          </a:p>
        </p:txBody>
      </p:sp>
      <p:sp>
        <p:nvSpPr>
          <p:cNvPr id="9" name="TextBox 8"/>
          <p:cNvSpPr txBox="1"/>
          <p:nvPr/>
        </p:nvSpPr>
        <p:spPr>
          <a:xfrm>
            <a:off x="457200" y="2133600"/>
            <a:ext cx="990600" cy="369332"/>
          </a:xfrm>
          <a:prstGeom prst="rect">
            <a:avLst/>
          </a:prstGeom>
          <a:noFill/>
        </p:spPr>
        <p:txBody>
          <a:bodyPr wrap="square" rtlCol="0">
            <a:spAutoFit/>
          </a:bodyPr>
          <a:lstStyle/>
          <a:p>
            <a:r>
              <a:rPr lang="en-US" dirty="0" smtClean="0"/>
              <a:t>1808</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0" y="0"/>
            <a:ext cx="4572000" cy="461665"/>
          </a:xfrm>
          <a:prstGeom prst="rect">
            <a:avLst/>
          </a:prstGeom>
          <a:noFill/>
        </p:spPr>
        <p:txBody>
          <a:bodyPr wrap="square" rtlCol="0">
            <a:spAutoFit/>
          </a:bodyPr>
          <a:lstStyle/>
          <a:p>
            <a:r>
              <a:rPr lang="en-US" sz="2400" b="1" dirty="0" smtClean="0"/>
              <a:t>Schrödinger wave equation (1926)</a:t>
            </a:r>
            <a:endParaRPr lang="en-US" sz="2400" dirty="0"/>
          </a:p>
        </p:txBody>
      </p:sp>
      <p:sp>
        <p:nvSpPr>
          <p:cNvPr id="3" name="TextBox 2"/>
          <p:cNvSpPr txBox="1"/>
          <p:nvPr/>
        </p:nvSpPr>
        <p:spPr>
          <a:xfrm>
            <a:off x="457200" y="609600"/>
            <a:ext cx="8763000" cy="646331"/>
          </a:xfrm>
          <a:prstGeom prst="rect">
            <a:avLst/>
          </a:prstGeom>
          <a:noFill/>
        </p:spPr>
        <p:txBody>
          <a:bodyPr wrap="square" rtlCol="0">
            <a:spAutoFit/>
          </a:bodyPr>
          <a:lstStyle/>
          <a:p>
            <a:r>
              <a:rPr lang="en-US" dirty="0" smtClean="0"/>
              <a:t>The branch of physics that mathematically describes the wave properties of submicroscopic particles is called </a:t>
            </a:r>
            <a:r>
              <a:rPr lang="en-US" b="1" dirty="0" smtClean="0"/>
              <a:t>quantum mechanics or wave mechanics</a:t>
            </a:r>
            <a:endParaRPr lang="en-US" b="1" dirty="0"/>
          </a:p>
        </p:txBody>
      </p:sp>
      <p:pic>
        <p:nvPicPr>
          <p:cNvPr id="4" name="Picture 3"/>
          <p:cNvPicPr/>
          <p:nvPr/>
        </p:nvPicPr>
        <p:blipFill>
          <a:blip r:embed="rId2"/>
          <a:srcRect l="17949" t="42256" r="35310" b="30640"/>
          <a:stretch>
            <a:fillRect/>
          </a:stretch>
        </p:blipFill>
        <p:spPr bwMode="auto">
          <a:xfrm>
            <a:off x="228600" y="1371600"/>
            <a:ext cx="4495800" cy="1752600"/>
          </a:xfrm>
          <a:prstGeom prst="rect">
            <a:avLst/>
          </a:prstGeom>
          <a:noFill/>
          <a:ln w="9525">
            <a:noFill/>
            <a:miter lim="800000"/>
            <a:headEnd/>
            <a:tailEnd/>
          </a:ln>
        </p:spPr>
      </p:pic>
      <p:pic>
        <p:nvPicPr>
          <p:cNvPr id="5" name="Picture 4"/>
          <p:cNvPicPr/>
          <p:nvPr/>
        </p:nvPicPr>
        <p:blipFill>
          <a:blip r:embed="rId3"/>
          <a:srcRect t="22066"/>
          <a:stretch>
            <a:fillRect/>
          </a:stretch>
        </p:blipFill>
        <p:spPr bwMode="auto">
          <a:xfrm>
            <a:off x="0" y="3276600"/>
            <a:ext cx="8991600" cy="3581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1169" y="2853658"/>
            <a:ext cx="3873500" cy="3923899"/>
          </a:xfrm>
          <a:prstGeom prst="rect">
            <a:avLst/>
          </a:prstGeom>
        </p:spPr>
      </p:pic>
      <p:sp>
        <p:nvSpPr>
          <p:cNvPr id="6" name="Rectangle 5"/>
          <p:cNvSpPr/>
          <p:nvPr/>
        </p:nvSpPr>
        <p:spPr>
          <a:xfrm>
            <a:off x="241299" y="949672"/>
            <a:ext cx="8644529" cy="1779975"/>
          </a:xfrm>
          <a:prstGeom prst="rect">
            <a:avLst/>
          </a:prstGeom>
        </p:spPr>
        <p:txBody>
          <a:bodyPr wrap="square">
            <a:spAutoFit/>
          </a:bodyPr>
          <a:lstStyle/>
          <a:p>
            <a:pPr marL="342900" indent="-342900">
              <a:lnSpc>
                <a:spcPct val="110000"/>
              </a:lnSpc>
              <a:buFont typeface="Arial"/>
              <a:buChar char="•"/>
            </a:pPr>
            <a:r>
              <a:rPr lang="en-US" sz="2000" dirty="0">
                <a:latin typeface="Arial"/>
                <a:cs typeface="Arial"/>
              </a:rPr>
              <a:t>Information about a particle in a given energy level (such as an electron in </a:t>
            </a:r>
            <a:r>
              <a:rPr lang="en-US" sz="2000" dirty="0" smtClean="0">
                <a:latin typeface="Arial"/>
                <a:cs typeface="Arial"/>
              </a:rPr>
              <a:t>an atom</a:t>
            </a:r>
            <a:r>
              <a:rPr lang="en-US" sz="2000" dirty="0">
                <a:latin typeface="Arial"/>
                <a:cs typeface="Arial"/>
              </a:rPr>
              <a:t>) is contained in a mathematical expression called a </a:t>
            </a:r>
            <a:r>
              <a:rPr lang="en-US" sz="2000" i="1" dirty="0">
                <a:latin typeface="Arial"/>
                <a:cs typeface="Arial"/>
              </a:rPr>
              <a:t>wave function, </a:t>
            </a:r>
            <a:r>
              <a:rPr lang="en-US" sz="2000" dirty="0">
                <a:latin typeface="Arial"/>
                <a:cs typeface="Arial"/>
              </a:rPr>
              <a:t>denoted </a:t>
            </a:r>
            <a:r>
              <a:rPr lang="en-US" sz="2000" dirty="0" smtClean="0">
                <a:latin typeface="Arial"/>
                <a:cs typeface="Arial"/>
              </a:rPr>
              <a:t>by the </a:t>
            </a:r>
            <a:r>
              <a:rPr lang="en-US" sz="2000" dirty="0">
                <a:latin typeface="Arial"/>
                <a:cs typeface="Arial"/>
              </a:rPr>
              <a:t>Greek letter psi, </a:t>
            </a:r>
            <a:r>
              <a:rPr lang="en-US" sz="2000" dirty="0" err="1" smtClean="0">
                <a:latin typeface="Arial"/>
                <a:cs typeface="Arial"/>
              </a:rPr>
              <a:t>Ψ</a:t>
            </a:r>
            <a:r>
              <a:rPr lang="en-US" sz="2000" dirty="0" smtClean="0">
                <a:latin typeface="Arial"/>
                <a:cs typeface="Arial"/>
              </a:rPr>
              <a:t>. </a:t>
            </a:r>
          </a:p>
          <a:p>
            <a:pPr marL="342900" indent="-342900">
              <a:lnSpc>
                <a:spcPct val="110000"/>
              </a:lnSpc>
              <a:buFont typeface="Arial"/>
              <a:buChar char="•"/>
            </a:pPr>
            <a:r>
              <a:rPr lang="en-US" sz="2000" dirty="0" smtClean="0">
                <a:latin typeface="Arial"/>
                <a:cs typeface="Arial"/>
              </a:rPr>
              <a:t>The </a:t>
            </a:r>
            <a:r>
              <a:rPr lang="en-US" sz="2000" dirty="0">
                <a:latin typeface="Arial"/>
                <a:cs typeface="Arial"/>
              </a:rPr>
              <a:t>wave function is </a:t>
            </a:r>
            <a:r>
              <a:rPr lang="en-US" sz="2000" dirty="0" smtClean="0">
                <a:latin typeface="Arial"/>
                <a:cs typeface="Arial"/>
              </a:rPr>
              <a:t>obtained </a:t>
            </a:r>
            <a:r>
              <a:rPr lang="en-US" sz="2000" dirty="0">
                <a:latin typeface="Arial"/>
                <a:cs typeface="Arial"/>
              </a:rPr>
              <a:t>by solving an equation of </a:t>
            </a:r>
            <a:r>
              <a:rPr lang="en-US" sz="2000" dirty="0" smtClean="0">
                <a:latin typeface="Arial"/>
                <a:cs typeface="Arial"/>
              </a:rPr>
              <a:t>quantum mechanics </a:t>
            </a:r>
            <a:r>
              <a:rPr lang="en-US" sz="2000" dirty="0">
                <a:latin typeface="Arial"/>
                <a:cs typeface="Arial"/>
              </a:rPr>
              <a:t>(Schrödinger’s equation). </a:t>
            </a:r>
          </a:p>
        </p:txBody>
      </p:sp>
      <p:sp>
        <p:nvSpPr>
          <p:cNvPr id="7" name="Rectangle 6"/>
          <p:cNvSpPr/>
          <p:nvPr/>
        </p:nvSpPr>
        <p:spPr>
          <a:xfrm>
            <a:off x="3962401" y="2736197"/>
            <a:ext cx="4923428" cy="4149853"/>
          </a:xfrm>
          <a:prstGeom prst="rect">
            <a:avLst/>
          </a:prstGeom>
        </p:spPr>
        <p:txBody>
          <a:bodyPr wrap="square">
            <a:spAutoFit/>
          </a:bodyPr>
          <a:lstStyle/>
          <a:p>
            <a:pPr marL="285750" indent="-285750">
              <a:lnSpc>
                <a:spcPct val="110000"/>
              </a:lnSpc>
              <a:buFontTx/>
              <a:buChar char="-"/>
            </a:pPr>
            <a:r>
              <a:rPr lang="en-US" sz="2000" dirty="0" smtClean="0">
                <a:latin typeface="Arial"/>
                <a:cs typeface="Arial"/>
              </a:rPr>
              <a:t>Ψ</a:t>
            </a:r>
            <a:r>
              <a:rPr lang="en-US" sz="2000" baseline="30000" dirty="0" smtClean="0">
                <a:latin typeface="Arial"/>
                <a:cs typeface="Arial"/>
              </a:rPr>
              <a:t>2</a:t>
            </a:r>
            <a:r>
              <a:rPr lang="en-US" sz="2000" dirty="0">
                <a:latin typeface="Arial"/>
                <a:cs typeface="Arial"/>
              </a:rPr>
              <a:t>, gives the probability of </a:t>
            </a:r>
            <a:r>
              <a:rPr lang="en-US" sz="2000" dirty="0" smtClean="0">
                <a:latin typeface="Arial"/>
                <a:cs typeface="Arial"/>
              </a:rPr>
              <a:t>finding the </a:t>
            </a:r>
            <a:r>
              <a:rPr lang="en-US" sz="2000" dirty="0">
                <a:latin typeface="Arial"/>
                <a:cs typeface="Arial"/>
              </a:rPr>
              <a:t>particle within a region of </a:t>
            </a:r>
            <a:r>
              <a:rPr lang="en-US" sz="2000" dirty="0" smtClean="0">
                <a:latin typeface="Arial"/>
                <a:cs typeface="Arial"/>
              </a:rPr>
              <a:t>space.</a:t>
            </a:r>
          </a:p>
          <a:p>
            <a:pPr marL="285750" indent="-285750">
              <a:lnSpc>
                <a:spcPct val="110000"/>
              </a:lnSpc>
              <a:buFontTx/>
              <a:buChar char="-"/>
            </a:pPr>
            <a:r>
              <a:rPr lang="en-US" sz="2000" dirty="0" smtClean="0">
                <a:latin typeface="Arial"/>
                <a:cs typeface="Arial"/>
              </a:rPr>
              <a:t>The </a:t>
            </a:r>
            <a:r>
              <a:rPr lang="en-US" sz="2000" dirty="0">
                <a:latin typeface="Arial"/>
                <a:cs typeface="Arial"/>
              </a:rPr>
              <a:t>wave function and its square, Ψ</a:t>
            </a:r>
            <a:r>
              <a:rPr lang="en-US" sz="2000" baseline="30000" dirty="0">
                <a:latin typeface="Arial"/>
                <a:cs typeface="Arial"/>
              </a:rPr>
              <a:t>2</a:t>
            </a:r>
            <a:r>
              <a:rPr lang="en-US" sz="2000" dirty="0" smtClean="0">
                <a:latin typeface="Arial"/>
                <a:cs typeface="Arial"/>
              </a:rPr>
              <a:t>, </a:t>
            </a:r>
            <a:r>
              <a:rPr lang="en-US" sz="2000" dirty="0">
                <a:latin typeface="Arial"/>
                <a:cs typeface="Arial"/>
              </a:rPr>
              <a:t>have values for all locations about a </a:t>
            </a:r>
            <a:r>
              <a:rPr lang="en-US" sz="2000" dirty="0" smtClean="0">
                <a:latin typeface="Arial"/>
                <a:cs typeface="Arial"/>
              </a:rPr>
              <a:t>nucleus. </a:t>
            </a:r>
          </a:p>
          <a:p>
            <a:pPr marL="285750" indent="-285750">
              <a:lnSpc>
                <a:spcPct val="110000"/>
              </a:lnSpc>
              <a:buFontTx/>
              <a:buChar char="-"/>
            </a:pPr>
            <a:r>
              <a:rPr lang="en-US" sz="2000" dirty="0" smtClean="0">
                <a:latin typeface="Arial"/>
                <a:cs typeface="Arial"/>
              </a:rPr>
              <a:t>Ψ</a:t>
            </a:r>
            <a:r>
              <a:rPr lang="en-US" sz="2000" baseline="30000" dirty="0" smtClean="0">
                <a:latin typeface="Arial"/>
                <a:cs typeface="Arial"/>
              </a:rPr>
              <a:t>2</a:t>
            </a:r>
            <a:r>
              <a:rPr lang="en-US" sz="2000" dirty="0" smtClean="0">
                <a:latin typeface="Arial"/>
                <a:cs typeface="Arial"/>
              </a:rPr>
              <a:t> </a:t>
            </a:r>
            <a:r>
              <a:rPr lang="en-US" sz="2000" dirty="0">
                <a:latin typeface="Arial"/>
                <a:cs typeface="Arial"/>
              </a:rPr>
              <a:t>is large near the </a:t>
            </a:r>
            <a:r>
              <a:rPr lang="en-US" sz="2000" dirty="0" smtClean="0">
                <a:latin typeface="Arial"/>
                <a:cs typeface="Arial"/>
              </a:rPr>
              <a:t>nucleus (</a:t>
            </a:r>
            <a:r>
              <a:rPr lang="en-US" sz="2000" i="1" dirty="0">
                <a:latin typeface="Arial"/>
                <a:cs typeface="Arial"/>
              </a:rPr>
              <a:t>r </a:t>
            </a:r>
            <a:r>
              <a:rPr lang="en-US" sz="2000" dirty="0" smtClean="0">
                <a:latin typeface="Arial"/>
                <a:cs typeface="Arial"/>
              </a:rPr>
              <a:t>= </a:t>
            </a:r>
            <a:r>
              <a:rPr lang="en-US" sz="2000" dirty="0">
                <a:latin typeface="Arial"/>
                <a:cs typeface="Arial"/>
              </a:rPr>
              <a:t>0), indicating that the electron is most likely to be found in this region. </a:t>
            </a:r>
            <a:endParaRPr lang="en-US" sz="2000" dirty="0" smtClean="0">
              <a:latin typeface="Arial"/>
              <a:cs typeface="Arial"/>
            </a:endParaRPr>
          </a:p>
          <a:p>
            <a:pPr marL="285750" indent="-285750">
              <a:lnSpc>
                <a:spcPct val="110000"/>
              </a:lnSpc>
              <a:buFontTx/>
              <a:buChar char="-"/>
            </a:pPr>
            <a:r>
              <a:rPr lang="en-US" sz="2000" dirty="0" smtClean="0">
                <a:latin typeface="Arial"/>
                <a:cs typeface="Arial"/>
              </a:rPr>
              <a:t>The value </a:t>
            </a:r>
            <a:r>
              <a:rPr lang="en-US" sz="2000" dirty="0">
                <a:latin typeface="Arial"/>
                <a:cs typeface="Arial"/>
              </a:rPr>
              <a:t>of Ψ</a:t>
            </a:r>
            <a:r>
              <a:rPr lang="en-US" sz="2000" baseline="30000" dirty="0">
                <a:latin typeface="Arial"/>
                <a:cs typeface="Arial"/>
              </a:rPr>
              <a:t>2</a:t>
            </a:r>
            <a:r>
              <a:rPr lang="en-US" sz="2000" dirty="0" smtClean="0">
                <a:latin typeface="Arial"/>
                <a:cs typeface="Arial"/>
              </a:rPr>
              <a:t> </a:t>
            </a:r>
            <a:r>
              <a:rPr lang="en-US" sz="2000" dirty="0">
                <a:latin typeface="Arial"/>
                <a:cs typeface="Arial"/>
              </a:rPr>
              <a:t>decreases rapidly as the distance from the nucleus increases, but Ψ</a:t>
            </a:r>
            <a:r>
              <a:rPr lang="en-US" sz="2000" baseline="30000" dirty="0">
                <a:latin typeface="Arial"/>
                <a:cs typeface="Arial"/>
              </a:rPr>
              <a:t>2</a:t>
            </a:r>
            <a:r>
              <a:rPr lang="en-US" sz="2000" dirty="0" smtClean="0">
                <a:latin typeface="Arial"/>
                <a:cs typeface="Arial"/>
              </a:rPr>
              <a:t> never goes </a:t>
            </a:r>
            <a:r>
              <a:rPr lang="en-US" sz="2000" dirty="0">
                <a:latin typeface="Arial"/>
                <a:cs typeface="Arial"/>
              </a:rPr>
              <a:t>to exactly </a:t>
            </a:r>
            <a:r>
              <a:rPr lang="en-US" sz="2000" dirty="0" smtClean="0">
                <a:latin typeface="Arial"/>
                <a:cs typeface="Arial"/>
              </a:rPr>
              <a:t>zero.</a:t>
            </a:r>
            <a:endParaRPr lang="en-US" sz="2000" dirty="0">
              <a:latin typeface="Arial"/>
              <a:cs typeface="Arial"/>
            </a:endParaRPr>
          </a:p>
        </p:txBody>
      </p:sp>
      <p:sp>
        <p:nvSpPr>
          <p:cNvPr id="10" name="Rectangle 9"/>
          <p:cNvSpPr/>
          <p:nvPr/>
        </p:nvSpPr>
        <p:spPr>
          <a:xfrm>
            <a:off x="457201" y="259834"/>
            <a:ext cx="8107522" cy="646331"/>
          </a:xfrm>
          <a:prstGeom prst="rect">
            <a:avLst/>
          </a:prstGeom>
        </p:spPr>
        <p:txBody>
          <a:bodyPr wrap="square">
            <a:spAutoFit/>
          </a:bodyPr>
          <a:lstStyle/>
          <a:p>
            <a:pPr algn="ctr"/>
            <a:r>
              <a:rPr lang="en-US" sz="3600" dirty="0" smtClean="0">
                <a:solidFill>
                  <a:srgbClr val="008000"/>
                </a:solidFill>
              </a:rPr>
              <a:t>Wave Functions</a:t>
            </a:r>
            <a:endParaRPr lang="en-US" sz="3600" dirty="0">
              <a:solidFill>
                <a:srgbClr val="008000"/>
              </a:solidFill>
              <a:latin typeface="Arial"/>
              <a:cs typeface="Arial"/>
            </a:endParaRPr>
          </a:p>
        </p:txBody>
      </p:sp>
    </p:spTree>
    <p:extLst>
      <p:ext uri="{BB962C8B-B14F-4D97-AF65-F5344CB8AC3E}">
        <p14:creationId xmlns:p14="http://schemas.microsoft.com/office/powerpoint/2010/main" val="40270786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57201" y="259834"/>
            <a:ext cx="8107522" cy="646331"/>
          </a:xfrm>
          <a:prstGeom prst="rect">
            <a:avLst/>
          </a:prstGeom>
        </p:spPr>
        <p:txBody>
          <a:bodyPr wrap="square">
            <a:spAutoFit/>
          </a:bodyPr>
          <a:lstStyle/>
          <a:p>
            <a:pPr algn="ctr"/>
            <a:r>
              <a:rPr lang="en-US" sz="3600" dirty="0" smtClean="0">
                <a:solidFill>
                  <a:srgbClr val="008000"/>
                </a:solidFill>
              </a:rPr>
              <a:t>Wave </a:t>
            </a:r>
            <a:r>
              <a:rPr lang="en-US" sz="3600" dirty="0" smtClean="0">
                <a:solidFill>
                  <a:srgbClr val="008000"/>
                </a:solidFill>
                <a:latin typeface="Arial"/>
                <a:cs typeface="Arial"/>
              </a:rPr>
              <a:t>Functions</a:t>
            </a:r>
            <a:endParaRPr lang="en-US" sz="3600" dirty="0">
              <a:solidFill>
                <a:srgbClr val="008000"/>
              </a:solidFill>
              <a:latin typeface="Arial"/>
              <a:cs typeface="Arial"/>
            </a:endParaRPr>
          </a:p>
        </p:txBody>
      </p:sp>
      <p:pic>
        <p:nvPicPr>
          <p:cNvPr id="2" name="Picture 1"/>
          <p:cNvPicPr>
            <a:picLocks noChangeAspect="1"/>
          </p:cNvPicPr>
          <p:nvPr/>
        </p:nvPicPr>
        <p:blipFill>
          <a:blip r:embed="rId2"/>
          <a:stretch>
            <a:fillRect/>
          </a:stretch>
        </p:blipFill>
        <p:spPr>
          <a:xfrm>
            <a:off x="1151467" y="1066804"/>
            <a:ext cx="6397256" cy="4072148"/>
          </a:xfrm>
          <a:prstGeom prst="rect">
            <a:avLst/>
          </a:prstGeom>
        </p:spPr>
      </p:pic>
      <p:sp>
        <p:nvSpPr>
          <p:cNvPr id="3" name="Rectangle 2"/>
          <p:cNvSpPr/>
          <p:nvPr/>
        </p:nvSpPr>
        <p:spPr>
          <a:xfrm>
            <a:off x="233522" y="5331111"/>
            <a:ext cx="8720667" cy="1441420"/>
          </a:xfrm>
          <a:prstGeom prst="rect">
            <a:avLst/>
          </a:prstGeom>
        </p:spPr>
        <p:txBody>
          <a:bodyPr wrap="square">
            <a:spAutoFit/>
          </a:bodyPr>
          <a:lstStyle/>
          <a:p>
            <a:pPr marL="342900" indent="-342900">
              <a:lnSpc>
                <a:spcPct val="110000"/>
              </a:lnSpc>
              <a:buAutoNum type="alphaUcParenBoth"/>
            </a:pPr>
            <a:r>
              <a:rPr lang="en-US" sz="2000" dirty="0" smtClean="0">
                <a:latin typeface="Arial"/>
                <a:cs typeface="Arial"/>
              </a:rPr>
              <a:t>The </a:t>
            </a:r>
            <a:r>
              <a:rPr lang="en-US" sz="2000" dirty="0">
                <a:latin typeface="Arial"/>
                <a:cs typeface="Arial"/>
              </a:rPr>
              <a:t>diagram shows the </a:t>
            </a:r>
            <a:r>
              <a:rPr lang="en-US" sz="2000" dirty="0" smtClean="0">
                <a:latin typeface="Arial"/>
                <a:cs typeface="Arial"/>
              </a:rPr>
              <a:t>probability density </a:t>
            </a:r>
            <a:r>
              <a:rPr lang="en-US" sz="2000" dirty="0">
                <a:latin typeface="Arial"/>
                <a:cs typeface="Arial"/>
              </a:rPr>
              <a:t>for an electron in a hydrogen </a:t>
            </a:r>
            <a:r>
              <a:rPr lang="en-US" sz="2000" dirty="0" smtClean="0">
                <a:latin typeface="Arial"/>
                <a:cs typeface="Arial"/>
              </a:rPr>
              <a:t>atom. The </a:t>
            </a:r>
            <a:r>
              <a:rPr lang="en-US" sz="2000" dirty="0">
                <a:latin typeface="Arial"/>
                <a:cs typeface="Arial"/>
              </a:rPr>
              <a:t>region is marked off in shells about </a:t>
            </a:r>
            <a:r>
              <a:rPr lang="en-US" sz="2000" dirty="0" smtClean="0">
                <a:latin typeface="Arial"/>
                <a:cs typeface="Arial"/>
              </a:rPr>
              <a:t>the nucleus</a:t>
            </a:r>
            <a:r>
              <a:rPr lang="en-US" sz="2000" dirty="0">
                <a:latin typeface="Arial"/>
                <a:cs typeface="Arial"/>
              </a:rPr>
              <a:t>. </a:t>
            </a:r>
            <a:endParaRPr lang="en-US" sz="2000" i="1" dirty="0">
              <a:latin typeface="Arial"/>
              <a:cs typeface="Arial"/>
            </a:endParaRPr>
          </a:p>
          <a:p>
            <a:pPr marL="342900" indent="-342900">
              <a:lnSpc>
                <a:spcPct val="110000"/>
              </a:lnSpc>
              <a:buAutoNum type="alphaUcParenBoth"/>
            </a:pPr>
            <a:r>
              <a:rPr lang="en-US" sz="2000" dirty="0" smtClean="0">
                <a:latin typeface="Arial"/>
                <a:cs typeface="Arial"/>
              </a:rPr>
              <a:t>The </a:t>
            </a:r>
            <a:r>
              <a:rPr lang="en-US" sz="2000" dirty="0">
                <a:latin typeface="Arial"/>
                <a:cs typeface="Arial"/>
              </a:rPr>
              <a:t>graph shows the </a:t>
            </a:r>
            <a:r>
              <a:rPr lang="en-US" sz="2000" dirty="0" smtClean="0">
                <a:latin typeface="Arial"/>
                <a:cs typeface="Arial"/>
              </a:rPr>
              <a:t>probability of </a:t>
            </a:r>
            <a:r>
              <a:rPr lang="en-US" sz="2000" dirty="0">
                <a:latin typeface="Arial"/>
                <a:cs typeface="Arial"/>
              </a:rPr>
              <a:t>finding the electron within shells at </a:t>
            </a:r>
            <a:r>
              <a:rPr lang="en-US" sz="2000" dirty="0" smtClean="0">
                <a:latin typeface="Arial"/>
                <a:cs typeface="Arial"/>
              </a:rPr>
              <a:t>various distances </a:t>
            </a:r>
            <a:r>
              <a:rPr lang="en-US" sz="2000" dirty="0">
                <a:latin typeface="Arial"/>
                <a:cs typeface="Arial"/>
              </a:rPr>
              <a:t>from the nucleus (radial probability)</a:t>
            </a:r>
            <a:r>
              <a:rPr lang="en-US" sz="2000" dirty="0" smtClean="0">
                <a:latin typeface="Arial"/>
                <a:cs typeface="Arial"/>
              </a:rPr>
              <a:t>.</a:t>
            </a:r>
            <a:endParaRPr lang="en-US" sz="2000" dirty="0">
              <a:latin typeface="Arial"/>
              <a:cs typeface="Arial"/>
            </a:endParaRPr>
          </a:p>
        </p:txBody>
      </p:sp>
    </p:spTree>
    <p:extLst>
      <p:ext uri="{BB962C8B-B14F-4D97-AF65-F5344CB8AC3E}">
        <p14:creationId xmlns:p14="http://schemas.microsoft.com/office/powerpoint/2010/main" val="14434789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bwMode="auto">
          <a:xfrm>
            <a:off x="0" y="304800"/>
            <a:ext cx="3537958" cy="3436951"/>
          </a:xfrm>
          <a:prstGeom prst="rect">
            <a:avLst/>
          </a:prstGeom>
          <a:noFill/>
          <a:ln w="9525">
            <a:noFill/>
            <a:miter lim="800000"/>
            <a:headEnd/>
            <a:tailEnd/>
          </a:ln>
        </p:spPr>
      </p:pic>
      <p:sp>
        <p:nvSpPr>
          <p:cNvPr id="3" name="TextBox 2"/>
          <p:cNvSpPr txBox="1"/>
          <p:nvPr/>
        </p:nvSpPr>
        <p:spPr>
          <a:xfrm>
            <a:off x="5867400" y="0"/>
            <a:ext cx="3200400" cy="461665"/>
          </a:xfrm>
          <a:prstGeom prst="rect">
            <a:avLst/>
          </a:prstGeom>
          <a:noFill/>
        </p:spPr>
        <p:txBody>
          <a:bodyPr wrap="square" rtlCol="0">
            <a:spAutoFit/>
          </a:bodyPr>
          <a:lstStyle/>
          <a:p>
            <a:r>
              <a:rPr lang="en-US" sz="2400" b="1" dirty="0" smtClean="0"/>
              <a:t>Probability Distribution</a:t>
            </a:r>
            <a:endParaRPr lang="en-US" sz="2400" b="1" dirty="0"/>
          </a:p>
        </p:txBody>
      </p:sp>
      <p:sp>
        <p:nvSpPr>
          <p:cNvPr id="5" name="TextBox 4"/>
          <p:cNvSpPr txBox="1"/>
          <p:nvPr/>
        </p:nvSpPr>
        <p:spPr>
          <a:xfrm>
            <a:off x="6019800" y="3048000"/>
            <a:ext cx="3124200" cy="461665"/>
          </a:xfrm>
          <a:prstGeom prst="rect">
            <a:avLst/>
          </a:prstGeom>
          <a:noFill/>
        </p:spPr>
        <p:txBody>
          <a:bodyPr wrap="square" rtlCol="0">
            <a:spAutoFit/>
          </a:bodyPr>
          <a:lstStyle/>
          <a:p>
            <a:r>
              <a:rPr lang="en-US" sz="2400" b="1" dirty="0" smtClean="0"/>
              <a:t>Atomic Orbital concept</a:t>
            </a:r>
            <a:endParaRPr lang="en-US" sz="2400" dirty="0" smtClean="0"/>
          </a:p>
        </p:txBody>
      </p:sp>
      <p:sp>
        <p:nvSpPr>
          <p:cNvPr id="6" name="Rectangle 5"/>
          <p:cNvSpPr/>
          <p:nvPr/>
        </p:nvSpPr>
        <p:spPr>
          <a:xfrm>
            <a:off x="228600" y="3886200"/>
            <a:ext cx="8763000" cy="923330"/>
          </a:xfrm>
          <a:prstGeom prst="rect">
            <a:avLst/>
          </a:prstGeom>
        </p:spPr>
        <p:txBody>
          <a:bodyPr wrap="square">
            <a:spAutoFit/>
          </a:bodyPr>
          <a:lstStyle/>
          <a:p>
            <a:r>
              <a:rPr lang="en-US" dirty="0" smtClean="0"/>
              <a:t>To distinguish the quantum mechanical description of an atom from Bohr’s model, we speak of an atomic orbital, rather than an orbit. An </a:t>
            </a:r>
            <a:r>
              <a:rPr lang="en-US" b="1" i="1" dirty="0" smtClean="0"/>
              <a:t>atomic orbital </a:t>
            </a:r>
            <a:r>
              <a:rPr lang="en-US" dirty="0" smtClean="0"/>
              <a:t>can be thought of as </a:t>
            </a:r>
            <a:r>
              <a:rPr lang="en-US" i="1" dirty="0" smtClean="0"/>
              <a:t>the wave function of an electron in an atom. </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553200" y="0"/>
            <a:ext cx="2590800" cy="461665"/>
          </a:xfrm>
          <a:prstGeom prst="rect">
            <a:avLst/>
          </a:prstGeom>
          <a:noFill/>
        </p:spPr>
        <p:txBody>
          <a:bodyPr wrap="square" rtlCol="0">
            <a:spAutoFit/>
          </a:bodyPr>
          <a:lstStyle/>
          <a:p>
            <a:r>
              <a:rPr lang="en-US" sz="2400" b="1" dirty="0" smtClean="0"/>
              <a:t>Quantum number</a:t>
            </a:r>
            <a:endParaRPr lang="en-US" sz="2400" b="1" dirty="0"/>
          </a:p>
        </p:txBody>
      </p:sp>
      <p:sp>
        <p:nvSpPr>
          <p:cNvPr id="3" name="TextBox 2"/>
          <p:cNvSpPr txBox="1"/>
          <p:nvPr/>
        </p:nvSpPr>
        <p:spPr>
          <a:xfrm>
            <a:off x="609600" y="533400"/>
            <a:ext cx="7086600" cy="369332"/>
          </a:xfrm>
          <a:prstGeom prst="rect">
            <a:avLst/>
          </a:prstGeom>
          <a:noFill/>
        </p:spPr>
        <p:txBody>
          <a:bodyPr wrap="square" rtlCol="0">
            <a:spAutoFit/>
          </a:bodyPr>
          <a:lstStyle/>
          <a:p>
            <a:r>
              <a:rPr lang="en-US" dirty="0" smtClean="0"/>
              <a:t>Quantum numbers are the mathematical solutions Schrödinger equation</a:t>
            </a:r>
            <a:endParaRPr lang="en-US" dirty="0"/>
          </a:p>
        </p:txBody>
      </p:sp>
      <p:sp>
        <p:nvSpPr>
          <p:cNvPr id="1025"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100" b="0" i="1" u="none" strike="noStrike" cap="none" normalizeH="0" baseline="0" smtClean="0">
                <a:ln>
                  <a:noFill/>
                </a:ln>
                <a:solidFill>
                  <a:srgbClr val="000000"/>
                </a:solidFill>
                <a:effectLst/>
                <a:latin typeface="Times New Roman" pitchFamily="18" charset="0"/>
                <a:ea typeface="Calibri" pitchFamily="34" charset="0"/>
                <a:cs typeface="Times New Roman" pitchFamily="18" charset="0"/>
              </a:rPr>
              <a:t>The Principal Quantum Number (n)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 name="TextBox 4"/>
          <p:cNvSpPr txBox="1"/>
          <p:nvPr/>
        </p:nvSpPr>
        <p:spPr>
          <a:xfrm>
            <a:off x="457200" y="1295400"/>
            <a:ext cx="7315200" cy="369332"/>
          </a:xfrm>
          <a:prstGeom prst="rect">
            <a:avLst/>
          </a:prstGeom>
          <a:noFill/>
        </p:spPr>
        <p:txBody>
          <a:bodyPr wrap="square" rtlCol="0">
            <a:spAutoFit/>
          </a:bodyPr>
          <a:lstStyle/>
          <a:p>
            <a:r>
              <a:rPr lang="en-US" b="1" i="1" dirty="0" smtClean="0"/>
              <a:t>The Principal Quantum Number </a:t>
            </a:r>
            <a:r>
              <a:rPr lang="en-US" i="1" dirty="0" smtClean="0"/>
              <a:t>(n) </a:t>
            </a:r>
            <a:r>
              <a:rPr lang="en-US" dirty="0" smtClean="0"/>
              <a:t>determines the energy of the electron</a:t>
            </a:r>
          </a:p>
        </p:txBody>
      </p:sp>
      <p:sp>
        <p:nvSpPr>
          <p:cNvPr id="6" name="TextBox 5"/>
          <p:cNvSpPr txBox="1"/>
          <p:nvPr/>
        </p:nvSpPr>
        <p:spPr>
          <a:xfrm>
            <a:off x="457200" y="1828800"/>
            <a:ext cx="7391400" cy="369332"/>
          </a:xfrm>
          <a:prstGeom prst="rect">
            <a:avLst/>
          </a:prstGeom>
          <a:noFill/>
        </p:spPr>
        <p:txBody>
          <a:bodyPr wrap="square" rtlCol="0">
            <a:spAutoFit/>
          </a:bodyPr>
          <a:lstStyle/>
          <a:p>
            <a:r>
              <a:rPr lang="en-US" b="1" i="1" dirty="0" smtClean="0"/>
              <a:t>The Angular Momentum Quantum Number (l</a:t>
            </a:r>
            <a:r>
              <a:rPr lang="en-US" i="1" dirty="0" smtClean="0"/>
              <a:t>)  </a:t>
            </a:r>
            <a:r>
              <a:rPr lang="en-US" dirty="0" smtClean="0"/>
              <a:t>tells the shape of the orbital </a:t>
            </a:r>
            <a:endParaRPr lang="en-US" dirty="0"/>
          </a:p>
        </p:txBody>
      </p:sp>
      <p:sp>
        <p:nvSpPr>
          <p:cNvPr id="7" name="TextBox 6"/>
          <p:cNvSpPr txBox="1"/>
          <p:nvPr/>
        </p:nvSpPr>
        <p:spPr>
          <a:xfrm>
            <a:off x="457200" y="2286000"/>
            <a:ext cx="8534400" cy="369332"/>
          </a:xfrm>
          <a:prstGeom prst="rect">
            <a:avLst/>
          </a:prstGeom>
          <a:noFill/>
        </p:spPr>
        <p:txBody>
          <a:bodyPr wrap="square" rtlCol="0">
            <a:spAutoFit/>
          </a:bodyPr>
          <a:lstStyle/>
          <a:p>
            <a:r>
              <a:rPr lang="en-US" b="1" i="1" dirty="0" smtClean="0"/>
              <a:t>The magnetic Quantum number (m</a:t>
            </a:r>
            <a:r>
              <a:rPr lang="en-US" dirty="0" smtClean="0"/>
              <a:t>) describes the orientation of the orbital in space</a:t>
            </a:r>
            <a:endParaRPr lang="en-US" dirty="0"/>
          </a:p>
        </p:txBody>
      </p:sp>
      <p:sp>
        <p:nvSpPr>
          <p:cNvPr id="8" name="TextBox 7"/>
          <p:cNvSpPr txBox="1"/>
          <p:nvPr/>
        </p:nvSpPr>
        <p:spPr>
          <a:xfrm>
            <a:off x="457200" y="2819400"/>
            <a:ext cx="7315200" cy="369332"/>
          </a:xfrm>
          <a:prstGeom prst="rect">
            <a:avLst/>
          </a:prstGeom>
          <a:noFill/>
        </p:spPr>
        <p:txBody>
          <a:bodyPr wrap="square" rtlCol="0">
            <a:spAutoFit/>
          </a:bodyPr>
          <a:lstStyle/>
          <a:p>
            <a:r>
              <a:rPr lang="en-US" b="1" i="1" dirty="0" smtClean="0"/>
              <a:t>The Spin Quantum number (m</a:t>
            </a:r>
            <a:r>
              <a:rPr lang="en-US" dirty="0" smtClean="0"/>
              <a:t>) describes spin of the electron in its own axis</a:t>
            </a:r>
            <a:endParaRPr lang="en-US" dirty="0"/>
          </a:p>
        </p:txBody>
      </p:sp>
      <p:pic>
        <p:nvPicPr>
          <p:cNvPr id="9" name="Picture 8"/>
          <p:cNvPicPr/>
          <p:nvPr/>
        </p:nvPicPr>
        <p:blipFill>
          <a:blip r:embed="rId2"/>
          <a:srcRect b="13043"/>
          <a:stretch>
            <a:fillRect/>
          </a:stretch>
        </p:blipFill>
        <p:spPr bwMode="auto">
          <a:xfrm>
            <a:off x="381000" y="3352800"/>
            <a:ext cx="8458200" cy="3352800"/>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16466"/>
            <a:ext cx="9144000" cy="646331"/>
          </a:xfrm>
          <a:prstGeom prst="rect">
            <a:avLst/>
          </a:prstGeom>
        </p:spPr>
        <p:txBody>
          <a:bodyPr wrap="square">
            <a:spAutoFit/>
          </a:bodyPr>
          <a:lstStyle/>
          <a:p>
            <a:pPr algn="ctr"/>
            <a:r>
              <a:rPr lang="en-US" sz="3600" dirty="0">
                <a:solidFill>
                  <a:srgbClr val="008000"/>
                </a:solidFill>
                <a:latin typeface="Arial"/>
                <a:cs typeface="Arial"/>
              </a:rPr>
              <a:t>Quantum Numbers and Atomic Orbitals</a:t>
            </a:r>
          </a:p>
        </p:txBody>
      </p:sp>
      <p:sp>
        <p:nvSpPr>
          <p:cNvPr id="5" name="Rectangle 4"/>
          <p:cNvSpPr/>
          <p:nvPr/>
        </p:nvSpPr>
        <p:spPr>
          <a:xfrm>
            <a:off x="237066" y="1188078"/>
            <a:ext cx="8551333" cy="4955202"/>
          </a:xfrm>
          <a:prstGeom prst="rect">
            <a:avLst/>
          </a:prstGeom>
        </p:spPr>
        <p:txBody>
          <a:bodyPr wrap="square">
            <a:spAutoFit/>
          </a:bodyPr>
          <a:lstStyle/>
          <a:p>
            <a:pPr marL="342900" indent="-342900">
              <a:lnSpc>
                <a:spcPct val="120000"/>
              </a:lnSpc>
              <a:buFontTx/>
              <a:buChar char="-"/>
            </a:pPr>
            <a:r>
              <a:rPr lang="en-US" sz="2400" dirty="0" smtClean="0">
                <a:latin typeface="Arial"/>
                <a:cs typeface="Arial"/>
              </a:rPr>
              <a:t>Each </a:t>
            </a:r>
            <a:r>
              <a:rPr lang="en-US" sz="2400" dirty="0">
                <a:latin typeface="Arial"/>
                <a:cs typeface="Arial"/>
              </a:rPr>
              <a:t>electron in an atom is described by four </a:t>
            </a:r>
            <a:r>
              <a:rPr lang="en-US" sz="2400" dirty="0" smtClean="0">
                <a:latin typeface="Arial"/>
                <a:cs typeface="Arial"/>
              </a:rPr>
              <a:t>different quantum </a:t>
            </a:r>
            <a:r>
              <a:rPr lang="en-US" sz="2400" dirty="0">
                <a:latin typeface="Arial"/>
                <a:cs typeface="Arial"/>
              </a:rPr>
              <a:t>numbers, three of which (</a:t>
            </a:r>
            <a:r>
              <a:rPr lang="en-US" sz="2400" i="1" dirty="0">
                <a:latin typeface="Arial"/>
                <a:cs typeface="Arial"/>
              </a:rPr>
              <a:t>n</a:t>
            </a:r>
            <a:r>
              <a:rPr lang="en-US" sz="2400" dirty="0">
                <a:latin typeface="Arial"/>
                <a:cs typeface="Arial"/>
              </a:rPr>
              <a:t>, </a:t>
            </a:r>
            <a:r>
              <a:rPr lang="en-US" sz="2400" i="1" dirty="0">
                <a:latin typeface="Arial"/>
                <a:cs typeface="Arial"/>
              </a:rPr>
              <a:t>l</a:t>
            </a:r>
            <a:r>
              <a:rPr lang="en-US" sz="2400" dirty="0">
                <a:latin typeface="Arial"/>
                <a:cs typeface="Arial"/>
              </a:rPr>
              <a:t>, and </a:t>
            </a:r>
            <a:r>
              <a:rPr lang="en-US" sz="2400" i="1" dirty="0">
                <a:latin typeface="Arial"/>
                <a:cs typeface="Arial"/>
              </a:rPr>
              <a:t>m</a:t>
            </a:r>
            <a:r>
              <a:rPr lang="en-US" sz="2400" i="1" baseline="-25000" dirty="0">
                <a:latin typeface="Arial"/>
                <a:cs typeface="Arial"/>
              </a:rPr>
              <a:t>l</a:t>
            </a:r>
            <a:r>
              <a:rPr lang="en-US" sz="2400" dirty="0">
                <a:latin typeface="Arial"/>
                <a:cs typeface="Arial"/>
              </a:rPr>
              <a:t>) specify the wave function </a:t>
            </a:r>
            <a:r>
              <a:rPr lang="en-US" sz="2400" dirty="0" smtClean="0">
                <a:latin typeface="Arial"/>
                <a:cs typeface="Arial"/>
              </a:rPr>
              <a:t>that gives </a:t>
            </a:r>
            <a:r>
              <a:rPr lang="en-US" sz="2400" dirty="0">
                <a:latin typeface="Arial"/>
                <a:cs typeface="Arial"/>
              </a:rPr>
              <a:t>the probability of finding the electron at various points in space</a:t>
            </a:r>
            <a:r>
              <a:rPr lang="en-US" sz="2400" dirty="0" smtClean="0">
                <a:latin typeface="Arial"/>
                <a:cs typeface="Arial"/>
              </a:rPr>
              <a:t>.</a:t>
            </a:r>
          </a:p>
          <a:p>
            <a:pPr>
              <a:lnSpc>
                <a:spcPct val="120000"/>
              </a:lnSpc>
            </a:pPr>
            <a:endParaRPr lang="en-US" sz="1200" dirty="0" smtClean="0">
              <a:latin typeface="Arial"/>
              <a:cs typeface="Arial"/>
            </a:endParaRPr>
          </a:p>
          <a:p>
            <a:pPr marL="342900" indent="-342900">
              <a:lnSpc>
                <a:spcPct val="120000"/>
              </a:lnSpc>
              <a:buFontTx/>
              <a:buChar char="-"/>
            </a:pPr>
            <a:r>
              <a:rPr lang="en-US" sz="2400" dirty="0" smtClean="0">
                <a:latin typeface="Arial"/>
                <a:cs typeface="Arial"/>
              </a:rPr>
              <a:t> </a:t>
            </a:r>
            <a:r>
              <a:rPr lang="en-US" sz="2400" i="1" dirty="0" smtClean="0">
                <a:latin typeface="Arial"/>
                <a:cs typeface="Arial"/>
              </a:rPr>
              <a:t>A </a:t>
            </a:r>
            <a:r>
              <a:rPr lang="en-US" sz="2400" i="1" dirty="0">
                <a:latin typeface="Arial"/>
                <a:cs typeface="Arial"/>
              </a:rPr>
              <a:t>wave </a:t>
            </a:r>
            <a:r>
              <a:rPr lang="en-US" sz="2400" i="1" dirty="0" smtClean="0">
                <a:latin typeface="Arial"/>
                <a:cs typeface="Arial"/>
              </a:rPr>
              <a:t>function for </a:t>
            </a:r>
            <a:r>
              <a:rPr lang="en-US" sz="2400" i="1" dirty="0">
                <a:latin typeface="Arial"/>
                <a:cs typeface="Arial"/>
              </a:rPr>
              <a:t>an electron in an atom </a:t>
            </a:r>
            <a:r>
              <a:rPr lang="en-US" sz="2400" dirty="0">
                <a:latin typeface="Arial"/>
                <a:cs typeface="Arial"/>
              </a:rPr>
              <a:t>is called an atomic orbital. An atomic orbital is </a:t>
            </a:r>
            <a:r>
              <a:rPr lang="en-US" sz="2400" dirty="0" smtClean="0">
                <a:latin typeface="Arial"/>
                <a:cs typeface="Arial"/>
              </a:rPr>
              <a:t>pictured </a:t>
            </a:r>
            <a:r>
              <a:rPr lang="en-US" sz="2400" dirty="0">
                <a:latin typeface="Arial"/>
                <a:cs typeface="Arial"/>
              </a:rPr>
              <a:t>qualitatively by describing the region of space where there is high probability of </a:t>
            </a:r>
            <a:r>
              <a:rPr lang="en-US" sz="2400" dirty="0" smtClean="0">
                <a:latin typeface="Arial"/>
                <a:cs typeface="Arial"/>
              </a:rPr>
              <a:t>finding the </a:t>
            </a:r>
            <a:r>
              <a:rPr lang="en-US" sz="2400" dirty="0">
                <a:latin typeface="Arial"/>
                <a:cs typeface="Arial"/>
              </a:rPr>
              <a:t>electrons. </a:t>
            </a:r>
            <a:endParaRPr lang="en-US" sz="2400" dirty="0" smtClean="0">
              <a:latin typeface="Arial"/>
              <a:cs typeface="Arial"/>
            </a:endParaRPr>
          </a:p>
          <a:p>
            <a:pPr>
              <a:lnSpc>
                <a:spcPct val="120000"/>
              </a:lnSpc>
            </a:pPr>
            <a:endParaRPr lang="en-US" sz="1200" dirty="0" smtClean="0">
              <a:latin typeface="Arial"/>
              <a:cs typeface="Arial"/>
            </a:endParaRPr>
          </a:p>
          <a:p>
            <a:pPr marL="342900" indent="-342900">
              <a:lnSpc>
                <a:spcPct val="120000"/>
              </a:lnSpc>
              <a:buFontTx/>
              <a:buChar char="-"/>
            </a:pPr>
            <a:r>
              <a:rPr lang="en-US" sz="2400" dirty="0" smtClean="0">
                <a:latin typeface="Arial"/>
                <a:cs typeface="Arial"/>
              </a:rPr>
              <a:t>A </a:t>
            </a:r>
            <a:r>
              <a:rPr lang="en-US" sz="2400" dirty="0">
                <a:latin typeface="Arial"/>
                <a:cs typeface="Arial"/>
              </a:rPr>
              <a:t>fourth </a:t>
            </a:r>
            <a:r>
              <a:rPr lang="en-US" sz="2400" dirty="0" smtClean="0">
                <a:latin typeface="Arial"/>
                <a:cs typeface="Arial"/>
              </a:rPr>
              <a:t>quantum number </a:t>
            </a:r>
            <a:r>
              <a:rPr lang="en-US" sz="2400" dirty="0">
                <a:latin typeface="Arial"/>
                <a:cs typeface="Arial"/>
              </a:rPr>
              <a:t>(</a:t>
            </a:r>
            <a:r>
              <a:rPr lang="en-US" sz="2400" i="1" dirty="0" err="1">
                <a:latin typeface="Arial"/>
                <a:cs typeface="Arial"/>
              </a:rPr>
              <a:t>m</a:t>
            </a:r>
            <a:r>
              <a:rPr lang="en-US" sz="2400" i="1" baseline="-25000" dirty="0" err="1">
                <a:latin typeface="Arial"/>
                <a:cs typeface="Arial"/>
              </a:rPr>
              <a:t>s</a:t>
            </a:r>
            <a:r>
              <a:rPr lang="en-US" sz="2400" dirty="0">
                <a:latin typeface="Arial"/>
                <a:cs typeface="Arial"/>
              </a:rPr>
              <a:t>) refers to a magnetic property of electrons called </a:t>
            </a:r>
            <a:r>
              <a:rPr lang="en-US" sz="2400" i="1" dirty="0">
                <a:latin typeface="Arial"/>
                <a:cs typeface="Arial"/>
              </a:rPr>
              <a:t>spin</a:t>
            </a:r>
            <a:r>
              <a:rPr lang="en-US" sz="2400" dirty="0">
                <a:latin typeface="Arial"/>
                <a:cs typeface="Arial"/>
              </a:rPr>
              <a:t>. </a:t>
            </a:r>
          </a:p>
        </p:txBody>
      </p:sp>
      <p:sp>
        <p:nvSpPr>
          <p:cNvPr id="6" name="Rectangle 5"/>
          <p:cNvSpPr/>
          <p:nvPr/>
        </p:nvSpPr>
        <p:spPr>
          <a:xfrm>
            <a:off x="474133" y="6247545"/>
            <a:ext cx="8280400" cy="461665"/>
          </a:xfrm>
          <a:prstGeom prst="rect">
            <a:avLst/>
          </a:prstGeom>
        </p:spPr>
        <p:txBody>
          <a:bodyPr wrap="square">
            <a:spAutoFit/>
          </a:bodyPr>
          <a:lstStyle/>
          <a:p>
            <a:pPr algn="ctr"/>
            <a:r>
              <a:rPr lang="en-US" sz="2400" dirty="0">
                <a:solidFill>
                  <a:srgbClr val="660066"/>
                </a:solidFill>
                <a:latin typeface="Arial"/>
                <a:cs typeface="Arial"/>
              </a:rPr>
              <a:t>We first look at quantum numbers, then at atomic orbitals.</a:t>
            </a:r>
          </a:p>
        </p:txBody>
      </p:sp>
    </p:spTree>
    <p:extLst>
      <p:ext uri="{BB962C8B-B14F-4D97-AF65-F5344CB8AC3E}">
        <p14:creationId xmlns:p14="http://schemas.microsoft.com/office/powerpoint/2010/main" val="17861865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16466"/>
            <a:ext cx="9144000" cy="646331"/>
          </a:xfrm>
          <a:prstGeom prst="rect">
            <a:avLst/>
          </a:prstGeom>
        </p:spPr>
        <p:txBody>
          <a:bodyPr wrap="square">
            <a:spAutoFit/>
          </a:bodyPr>
          <a:lstStyle/>
          <a:p>
            <a:pPr algn="ctr"/>
            <a:r>
              <a:rPr lang="en-US" sz="3600" dirty="0" smtClean="0">
                <a:solidFill>
                  <a:srgbClr val="008000"/>
                </a:solidFill>
                <a:latin typeface="Arial"/>
                <a:cs typeface="Arial"/>
              </a:rPr>
              <a:t>Principal Quantum Number</a:t>
            </a:r>
            <a:endParaRPr lang="en-US" sz="3600" dirty="0">
              <a:solidFill>
                <a:srgbClr val="008000"/>
              </a:solidFill>
              <a:latin typeface="Arial"/>
              <a:cs typeface="Arial"/>
            </a:endParaRPr>
          </a:p>
        </p:txBody>
      </p:sp>
      <p:sp>
        <p:nvSpPr>
          <p:cNvPr id="5" name="Rectangle 4"/>
          <p:cNvSpPr/>
          <p:nvPr/>
        </p:nvSpPr>
        <p:spPr>
          <a:xfrm>
            <a:off x="321731" y="1150208"/>
            <a:ext cx="8669869" cy="4651016"/>
          </a:xfrm>
          <a:prstGeom prst="rect">
            <a:avLst/>
          </a:prstGeom>
        </p:spPr>
        <p:txBody>
          <a:bodyPr wrap="square">
            <a:spAutoFit/>
          </a:bodyPr>
          <a:lstStyle/>
          <a:p>
            <a:pPr marL="457200" indent="-457200">
              <a:lnSpc>
                <a:spcPct val="120000"/>
              </a:lnSpc>
              <a:buAutoNum type="arabicPeriod"/>
            </a:pPr>
            <a:r>
              <a:rPr lang="en-US" sz="2400" dirty="0" smtClean="0">
                <a:solidFill>
                  <a:srgbClr val="31859C"/>
                </a:solidFill>
                <a:latin typeface="Arial"/>
                <a:cs typeface="Arial"/>
              </a:rPr>
              <a:t>Principal </a:t>
            </a:r>
            <a:r>
              <a:rPr lang="en-US" sz="2400" dirty="0">
                <a:solidFill>
                  <a:srgbClr val="31859C"/>
                </a:solidFill>
                <a:latin typeface="Arial"/>
                <a:cs typeface="Arial"/>
              </a:rPr>
              <a:t>Quantum Number (</a:t>
            </a:r>
            <a:r>
              <a:rPr lang="en-US" sz="2400" i="1" dirty="0">
                <a:solidFill>
                  <a:srgbClr val="31859C"/>
                </a:solidFill>
                <a:latin typeface="Arial"/>
                <a:cs typeface="Arial"/>
              </a:rPr>
              <a:t>n</a:t>
            </a:r>
            <a:r>
              <a:rPr lang="en-US" sz="2400" dirty="0" smtClean="0">
                <a:solidFill>
                  <a:srgbClr val="31859C"/>
                </a:solidFill>
                <a:latin typeface="Arial"/>
                <a:cs typeface="Arial"/>
              </a:rPr>
              <a:t>): </a:t>
            </a:r>
            <a:r>
              <a:rPr lang="en-US" sz="2400" i="1" dirty="0">
                <a:solidFill>
                  <a:srgbClr val="660066"/>
                </a:solidFill>
                <a:latin typeface="Arial"/>
                <a:cs typeface="Arial"/>
              </a:rPr>
              <a:t>This quantum number is the one on </a:t>
            </a:r>
            <a:r>
              <a:rPr lang="en-US" sz="2400" i="1" dirty="0" smtClean="0">
                <a:solidFill>
                  <a:srgbClr val="660066"/>
                </a:solidFill>
                <a:latin typeface="Arial"/>
                <a:cs typeface="Arial"/>
              </a:rPr>
              <a:t>which the </a:t>
            </a:r>
            <a:r>
              <a:rPr lang="en-US" sz="2400" i="1" dirty="0">
                <a:solidFill>
                  <a:srgbClr val="660066"/>
                </a:solidFill>
                <a:latin typeface="Arial"/>
                <a:cs typeface="Arial"/>
              </a:rPr>
              <a:t>energy of an electron in an atom principally </a:t>
            </a:r>
            <a:r>
              <a:rPr lang="en-US" sz="2400" i="1" dirty="0" smtClean="0">
                <a:solidFill>
                  <a:srgbClr val="660066"/>
                </a:solidFill>
                <a:latin typeface="Arial"/>
                <a:cs typeface="Arial"/>
              </a:rPr>
              <a:t>depends.</a:t>
            </a:r>
          </a:p>
          <a:p>
            <a:pPr>
              <a:lnSpc>
                <a:spcPct val="120000"/>
              </a:lnSpc>
            </a:pPr>
            <a:endParaRPr lang="en-US" sz="800" i="1" dirty="0" smtClean="0">
              <a:solidFill>
                <a:srgbClr val="660066"/>
              </a:solidFill>
              <a:latin typeface="Arial"/>
              <a:cs typeface="Arial"/>
            </a:endParaRPr>
          </a:p>
          <a:p>
            <a:pPr marL="342900" indent="-342900">
              <a:lnSpc>
                <a:spcPct val="120000"/>
              </a:lnSpc>
              <a:buFontTx/>
              <a:buChar char="-"/>
            </a:pPr>
            <a:r>
              <a:rPr lang="en-US" sz="2200" i="1" dirty="0" smtClean="0">
                <a:latin typeface="Arial"/>
                <a:cs typeface="Arial"/>
              </a:rPr>
              <a:t>It </a:t>
            </a:r>
            <a:r>
              <a:rPr lang="en-US" sz="2200" i="1" dirty="0">
                <a:latin typeface="Arial"/>
                <a:cs typeface="Arial"/>
              </a:rPr>
              <a:t>can have any </a:t>
            </a:r>
            <a:r>
              <a:rPr lang="en-US" sz="2200" i="1" dirty="0" smtClean="0">
                <a:latin typeface="Arial"/>
                <a:cs typeface="Arial"/>
              </a:rPr>
              <a:t>positive value</a:t>
            </a:r>
            <a:r>
              <a:rPr lang="en-US" sz="2200" i="1" dirty="0">
                <a:latin typeface="Arial"/>
                <a:cs typeface="Arial"/>
              </a:rPr>
              <a:t>: 1, 2, 3, and so on</a:t>
            </a:r>
            <a:r>
              <a:rPr lang="en-US" sz="2200" dirty="0">
                <a:latin typeface="Arial"/>
                <a:cs typeface="Arial"/>
              </a:rPr>
              <a:t>. </a:t>
            </a:r>
            <a:endParaRPr lang="en-US" sz="2200" dirty="0" smtClean="0">
              <a:latin typeface="Arial"/>
              <a:cs typeface="Arial"/>
            </a:endParaRPr>
          </a:p>
          <a:p>
            <a:pPr>
              <a:lnSpc>
                <a:spcPct val="120000"/>
              </a:lnSpc>
            </a:pPr>
            <a:endParaRPr lang="en-US" sz="200" dirty="0" smtClean="0">
              <a:latin typeface="Arial"/>
              <a:cs typeface="Arial"/>
            </a:endParaRPr>
          </a:p>
          <a:p>
            <a:pPr marL="342900" indent="-342900">
              <a:lnSpc>
                <a:spcPct val="120000"/>
              </a:lnSpc>
              <a:buFontTx/>
              <a:buChar char="-"/>
            </a:pPr>
            <a:r>
              <a:rPr lang="en-US" sz="2200" dirty="0" smtClean="0">
                <a:latin typeface="Arial"/>
                <a:cs typeface="Arial"/>
              </a:rPr>
              <a:t>The energy of an electron in an atom depends </a:t>
            </a:r>
            <a:r>
              <a:rPr lang="en-US" sz="2200" i="1" dirty="0" smtClean="0">
                <a:latin typeface="Arial"/>
                <a:cs typeface="Arial"/>
              </a:rPr>
              <a:t>principally </a:t>
            </a:r>
            <a:r>
              <a:rPr lang="en-US" sz="2200" dirty="0" smtClean="0">
                <a:latin typeface="Arial"/>
                <a:cs typeface="Arial"/>
              </a:rPr>
              <a:t>on </a:t>
            </a:r>
            <a:r>
              <a:rPr lang="en-US" sz="2200" i="1" dirty="0" smtClean="0">
                <a:latin typeface="Arial"/>
                <a:cs typeface="Arial"/>
              </a:rPr>
              <a:t>n</a:t>
            </a:r>
            <a:r>
              <a:rPr lang="en-US" sz="2200" dirty="0" smtClean="0">
                <a:latin typeface="Arial"/>
                <a:cs typeface="Arial"/>
              </a:rPr>
              <a:t>. The </a:t>
            </a:r>
            <a:r>
              <a:rPr lang="en-US" sz="2200" dirty="0">
                <a:latin typeface="Arial"/>
                <a:cs typeface="Arial"/>
              </a:rPr>
              <a:t>smaller </a:t>
            </a:r>
            <a:r>
              <a:rPr lang="en-US" sz="2200" i="1" dirty="0">
                <a:latin typeface="Arial"/>
                <a:cs typeface="Arial"/>
              </a:rPr>
              <a:t>n </a:t>
            </a:r>
            <a:r>
              <a:rPr lang="en-US" sz="2200" dirty="0">
                <a:latin typeface="Arial"/>
                <a:cs typeface="Arial"/>
              </a:rPr>
              <a:t>is, the lower the energy. </a:t>
            </a:r>
            <a:endParaRPr lang="en-US" sz="2200" dirty="0" smtClean="0">
              <a:latin typeface="Arial"/>
              <a:cs typeface="Arial"/>
            </a:endParaRPr>
          </a:p>
          <a:p>
            <a:pPr>
              <a:lnSpc>
                <a:spcPct val="120000"/>
              </a:lnSpc>
            </a:pPr>
            <a:endParaRPr lang="en-US" sz="200" dirty="0" smtClean="0">
              <a:latin typeface="Arial"/>
              <a:cs typeface="Arial"/>
            </a:endParaRPr>
          </a:p>
          <a:p>
            <a:pPr marL="342900" indent="-342900">
              <a:lnSpc>
                <a:spcPct val="120000"/>
              </a:lnSpc>
              <a:buFontTx/>
              <a:buChar char="-"/>
            </a:pPr>
            <a:r>
              <a:rPr lang="en-US" sz="2200" dirty="0" smtClean="0">
                <a:latin typeface="Arial"/>
                <a:cs typeface="Arial"/>
              </a:rPr>
              <a:t>The </a:t>
            </a:r>
            <a:r>
              <a:rPr lang="en-US" sz="2200" i="1" dirty="0">
                <a:latin typeface="Arial"/>
                <a:cs typeface="Arial"/>
              </a:rPr>
              <a:t>size </a:t>
            </a:r>
            <a:r>
              <a:rPr lang="en-US" sz="2200" dirty="0">
                <a:latin typeface="Arial"/>
                <a:cs typeface="Arial"/>
              </a:rPr>
              <a:t>of an orbital also depends on </a:t>
            </a:r>
            <a:r>
              <a:rPr lang="en-US" sz="2200" i="1" dirty="0">
                <a:latin typeface="Arial"/>
                <a:cs typeface="Arial"/>
              </a:rPr>
              <a:t>n</a:t>
            </a:r>
            <a:r>
              <a:rPr lang="en-US" sz="2200" dirty="0">
                <a:latin typeface="Arial"/>
                <a:cs typeface="Arial"/>
              </a:rPr>
              <a:t>. The larger the value of </a:t>
            </a:r>
            <a:r>
              <a:rPr lang="en-US" sz="2200" i="1" dirty="0">
                <a:latin typeface="Arial"/>
                <a:cs typeface="Arial"/>
              </a:rPr>
              <a:t>n </a:t>
            </a:r>
            <a:r>
              <a:rPr lang="en-US" sz="2200" dirty="0">
                <a:latin typeface="Arial"/>
                <a:cs typeface="Arial"/>
              </a:rPr>
              <a:t>is, the </a:t>
            </a:r>
            <a:r>
              <a:rPr lang="en-US" sz="2200" dirty="0" smtClean="0">
                <a:latin typeface="Arial"/>
                <a:cs typeface="Arial"/>
              </a:rPr>
              <a:t>larger the </a:t>
            </a:r>
            <a:r>
              <a:rPr lang="en-US" sz="2200" dirty="0">
                <a:latin typeface="Arial"/>
                <a:cs typeface="Arial"/>
              </a:rPr>
              <a:t>orbital. Orbitals of the same quantum state </a:t>
            </a:r>
            <a:r>
              <a:rPr lang="en-US" sz="2200" i="1" dirty="0">
                <a:latin typeface="Arial"/>
                <a:cs typeface="Arial"/>
              </a:rPr>
              <a:t>n </a:t>
            </a:r>
            <a:r>
              <a:rPr lang="en-US" sz="2200" dirty="0">
                <a:latin typeface="Arial"/>
                <a:cs typeface="Arial"/>
              </a:rPr>
              <a:t>are said to belong to the same </a:t>
            </a:r>
            <a:r>
              <a:rPr lang="en-US" sz="2200" i="1" dirty="0">
                <a:latin typeface="Arial"/>
                <a:cs typeface="Arial"/>
              </a:rPr>
              <a:t>shell</a:t>
            </a:r>
            <a:r>
              <a:rPr lang="en-US" sz="2200" dirty="0">
                <a:latin typeface="Arial"/>
                <a:cs typeface="Arial"/>
              </a:rPr>
              <a:t>.</a:t>
            </a:r>
          </a:p>
          <a:p>
            <a:pPr>
              <a:lnSpc>
                <a:spcPct val="110000"/>
              </a:lnSpc>
            </a:pPr>
            <a:endParaRPr lang="en-US" sz="1200" dirty="0">
              <a:latin typeface="Arial"/>
              <a:cs typeface="Arial"/>
            </a:endParaRPr>
          </a:p>
          <a:p>
            <a:pPr>
              <a:lnSpc>
                <a:spcPct val="110000"/>
              </a:lnSpc>
            </a:pPr>
            <a:r>
              <a:rPr lang="en-US" sz="2200" dirty="0" smtClean="0">
                <a:latin typeface="Arial"/>
                <a:cs typeface="Arial"/>
              </a:rPr>
              <a:t>Shells </a:t>
            </a:r>
            <a:r>
              <a:rPr lang="en-US" sz="2200" dirty="0">
                <a:latin typeface="Arial"/>
                <a:cs typeface="Arial"/>
              </a:rPr>
              <a:t>are sometimes designated by the following letters:</a:t>
            </a:r>
          </a:p>
        </p:txBody>
      </p:sp>
      <p:pic>
        <p:nvPicPr>
          <p:cNvPr id="3" name="Picture 2"/>
          <p:cNvPicPr>
            <a:picLocks noChangeAspect="1"/>
          </p:cNvPicPr>
          <p:nvPr/>
        </p:nvPicPr>
        <p:blipFill>
          <a:blip r:embed="rId2"/>
          <a:stretch>
            <a:fillRect/>
          </a:stretch>
        </p:blipFill>
        <p:spPr>
          <a:xfrm>
            <a:off x="1710267" y="5885789"/>
            <a:ext cx="4910666" cy="846146"/>
          </a:xfrm>
          <a:prstGeom prst="rect">
            <a:avLst/>
          </a:prstGeom>
        </p:spPr>
      </p:pic>
    </p:spTree>
    <p:extLst>
      <p:ext uri="{BB962C8B-B14F-4D97-AF65-F5344CB8AC3E}">
        <p14:creationId xmlns:p14="http://schemas.microsoft.com/office/powerpoint/2010/main" val="16960097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16466"/>
            <a:ext cx="9144000" cy="646331"/>
          </a:xfrm>
          <a:prstGeom prst="rect">
            <a:avLst/>
          </a:prstGeom>
        </p:spPr>
        <p:txBody>
          <a:bodyPr wrap="square">
            <a:spAutoFit/>
          </a:bodyPr>
          <a:lstStyle/>
          <a:p>
            <a:pPr algn="ctr"/>
            <a:r>
              <a:rPr lang="en-US" sz="3600" dirty="0" smtClean="0">
                <a:solidFill>
                  <a:srgbClr val="008000"/>
                </a:solidFill>
                <a:latin typeface="Arial"/>
                <a:cs typeface="Arial"/>
              </a:rPr>
              <a:t>Angular Momentum QN</a:t>
            </a:r>
            <a:endParaRPr lang="en-US" sz="3600" dirty="0">
              <a:solidFill>
                <a:srgbClr val="008000"/>
              </a:solidFill>
              <a:latin typeface="Arial"/>
              <a:cs typeface="Arial"/>
            </a:endParaRPr>
          </a:p>
        </p:txBody>
      </p:sp>
      <p:sp>
        <p:nvSpPr>
          <p:cNvPr id="5" name="Rectangle 4"/>
          <p:cNvSpPr/>
          <p:nvPr/>
        </p:nvSpPr>
        <p:spPr>
          <a:xfrm>
            <a:off x="338668" y="1099409"/>
            <a:ext cx="8483600" cy="4623316"/>
          </a:xfrm>
          <a:prstGeom prst="rect">
            <a:avLst/>
          </a:prstGeom>
        </p:spPr>
        <p:txBody>
          <a:bodyPr wrap="square">
            <a:spAutoFit/>
          </a:bodyPr>
          <a:lstStyle/>
          <a:p>
            <a:pPr>
              <a:lnSpc>
                <a:spcPct val="110000"/>
              </a:lnSpc>
            </a:pPr>
            <a:r>
              <a:rPr lang="en-US" sz="2200" dirty="0">
                <a:solidFill>
                  <a:schemeClr val="accent5">
                    <a:lumMod val="75000"/>
                  </a:schemeClr>
                </a:solidFill>
                <a:latin typeface="Arial"/>
                <a:cs typeface="Arial"/>
              </a:rPr>
              <a:t>2. Angular Momentum </a:t>
            </a:r>
            <a:r>
              <a:rPr lang="en-US" sz="2200" dirty="0" smtClean="0">
                <a:solidFill>
                  <a:schemeClr val="accent5">
                    <a:lumMod val="75000"/>
                  </a:schemeClr>
                </a:solidFill>
                <a:latin typeface="Arial"/>
                <a:cs typeface="Arial"/>
              </a:rPr>
              <a:t>QN or </a:t>
            </a:r>
            <a:r>
              <a:rPr lang="en-US" sz="2200" i="1" dirty="0">
                <a:solidFill>
                  <a:schemeClr val="accent5">
                    <a:lumMod val="75000"/>
                  </a:schemeClr>
                </a:solidFill>
                <a:latin typeface="Arial"/>
                <a:cs typeface="Arial"/>
              </a:rPr>
              <a:t>Azimuthal </a:t>
            </a:r>
            <a:r>
              <a:rPr lang="en-US" sz="2200" i="1" dirty="0" smtClean="0">
                <a:solidFill>
                  <a:schemeClr val="accent5">
                    <a:lumMod val="75000"/>
                  </a:schemeClr>
                </a:solidFill>
                <a:latin typeface="Arial"/>
                <a:cs typeface="Arial"/>
              </a:rPr>
              <a:t>QN </a:t>
            </a:r>
            <a:r>
              <a:rPr lang="en-US" sz="2200" dirty="0">
                <a:solidFill>
                  <a:schemeClr val="accent5">
                    <a:lumMod val="75000"/>
                  </a:schemeClr>
                </a:solidFill>
                <a:latin typeface="Arial"/>
                <a:cs typeface="Arial"/>
              </a:rPr>
              <a:t>(</a:t>
            </a:r>
            <a:r>
              <a:rPr lang="en-US" sz="2200" i="1" dirty="0">
                <a:solidFill>
                  <a:schemeClr val="accent5">
                    <a:lumMod val="75000"/>
                  </a:schemeClr>
                </a:solidFill>
                <a:latin typeface="Arial"/>
                <a:cs typeface="Arial"/>
              </a:rPr>
              <a:t>l</a:t>
            </a:r>
            <a:r>
              <a:rPr lang="en-US" sz="2200" dirty="0" smtClean="0">
                <a:solidFill>
                  <a:schemeClr val="accent5">
                    <a:lumMod val="75000"/>
                  </a:schemeClr>
                </a:solidFill>
                <a:latin typeface="Arial"/>
                <a:cs typeface="Arial"/>
              </a:rPr>
              <a:t>): </a:t>
            </a:r>
            <a:r>
              <a:rPr lang="en-US" sz="2200" i="1" dirty="0">
                <a:solidFill>
                  <a:srgbClr val="800000"/>
                </a:solidFill>
                <a:latin typeface="Arial"/>
                <a:cs typeface="Arial"/>
              </a:rPr>
              <a:t>This quantum number distinguishes orbitals of given n having </a:t>
            </a:r>
            <a:r>
              <a:rPr lang="en-US" sz="2200" i="1" dirty="0" smtClean="0">
                <a:solidFill>
                  <a:srgbClr val="800000"/>
                </a:solidFill>
                <a:latin typeface="Arial"/>
                <a:cs typeface="Arial"/>
              </a:rPr>
              <a:t>different shapes</a:t>
            </a:r>
          </a:p>
          <a:p>
            <a:pPr>
              <a:lnSpc>
                <a:spcPct val="110000"/>
              </a:lnSpc>
            </a:pPr>
            <a:endParaRPr lang="en-US" sz="1000" i="1" dirty="0">
              <a:latin typeface="Arial"/>
              <a:cs typeface="Arial"/>
            </a:endParaRPr>
          </a:p>
          <a:p>
            <a:pPr marL="342900" indent="-342900">
              <a:lnSpc>
                <a:spcPct val="110000"/>
              </a:lnSpc>
              <a:buFontTx/>
              <a:buChar char="-"/>
            </a:pPr>
            <a:r>
              <a:rPr lang="en-US" sz="2200" i="1" dirty="0" smtClean="0">
                <a:latin typeface="Arial"/>
                <a:cs typeface="Arial"/>
              </a:rPr>
              <a:t>It </a:t>
            </a:r>
            <a:r>
              <a:rPr lang="en-US" sz="2200" i="1" dirty="0">
                <a:latin typeface="Arial"/>
                <a:cs typeface="Arial"/>
              </a:rPr>
              <a:t>can have any integer value from 0 to n </a:t>
            </a:r>
            <a:r>
              <a:rPr lang="en-US" sz="2200" dirty="0" smtClean="0">
                <a:latin typeface="Arial"/>
                <a:cs typeface="Arial"/>
              </a:rPr>
              <a:t>– </a:t>
            </a:r>
            <a:r>
              <a:rPr lang="en-US" sz="2200" i="1" dirty="0">
                <a:latin typeface="Arial"/>
                <a:cs typeface="Arial"/>
              </a:rPr>
              <a:t>1</a:t>
            </a:r>
            <a:r>
              <a:rPr lang="en-US" sz="2200" dirty="0" smtClean="0">
                <a:latin typeface="Arial"/>
                <a:cs typeface="Arial"/>
              </a:rPr>
              <a:t>.</a:t>
            </a:r>
          </a:p>
          <a:p>
            <a:pPr>
              <a:lnSpc>
                <a:spcPct val="110000"/>
              </a:lnSpc>
            </a:pPr>
            <a:endParaRPr lang="en-US" sz="200" dirty="0" smtClean="0">
              <a:latin typeface="Arial"/>
              <a:cs typeface="Arial"/>
            </a:endParaRPr>
          </a:p>
          <a:p>
            <a:pPr marL="342900" indent="-342900">
              <a:lnSpc>
                <a:spcPct val="110000"/>
              </a:lnSpc>
              <a:buFontTx/>
              <a:buChar char="-"/>
            </a:pPr>
            <a:r>
              <a:rPr lang="en-US" sz="2200" dirty="0" smtClean="0">
                <a:latin typeface="Arial"/>
                <a:cs typeface="Arial"/>
              </a:rPr>
              <a:t>Within </a:t>
            </a:r>
            <a:r>
              <a:rPr lang="en-US" sz="2200" dirty="0">
                <a:latin typeface="Arial"/>
                <a:cs typeface="Arial"/>
              </a:rPr>
              <a:t>each shell </a:t>
            </a:r>
            <a:r>
              <a:rPr lang="en-US" sz="2200" dirty="0" smtClean="0">
                <a:latin typeface="Arial"/>
                <a:cs typeface="Arial"/>
              </a:rPr>
              <a:t>of QN </a:t>
            </a:r>
            <a:r>
              <a:rPr lang="en-US" sz="2200" i="1" dirty="0">
                <a:latin typeface="Arial"/>
                <a:cs typeface="Arial"/>
              </a:rPr>
              <a:t>n</a:t>
            </a:r>
            <a:r>
              <a:rPr lang="en-US" sz="2200" dirty="0">
                <a:latin typeface="Arial"/>
                <a:cs typeface="Arial"/>
              </a:rPr>
              <a:t>, there are </a:t>
            </a:r>
            <a:r>
              <a:rPr lang="en-US" sz="2200" i="1" dirty="0">
                <a:latin typeface="Arial"/>
                <a:cs typeface="Arial"/>
              </a:rPr>
              <a:t>n </a:t>
            </a:r>
            <a:r>
              <a:rPr lang="en-US" sz="2200" dirty="0">
                <a:latin typeface="Arial"/>
                <a:cs typeface="Arial"/>
              </a:rPr>
              <a:t>different kinds of orbitals, each with a distinctive </a:t>
            </a:r>
            <a:r>
              <a:rPr lang="en-US" sz="2200" dirty="0" smtClean="0">
                <a:latin typeface="Arial"/>
                <a:cs typeface="Arial"/>
              </a:rPr>
              <a:t>shape denoted </a:t>
            </a:r>
            <a:r>
              <a:rPr lang="en-US" sz="2200" dirty="0">
                <a:latin typeface="Arial"/>
                <a:cs typeface="Arial"/>
              </a:rPr>
              <a:t>by an </a:t>
            </a:r>
            <a:r>
              <a:rPr lang="en-US" sz="2200" i="1" dirty="0">
                <a:latin typeface="Arial"/>
                <a:cs typeface="Arial"/>
              </a:rPr>
              <a:t>l </a:t>
            </a:r>
            <a:r>
              <a:rPr lang="en-US" sz="2200" dirty="0" smtClean="0">
                <a:latin typeface="Arial"/>
                <a:cs typeface="Arial"/>
              </a:rPr>
              <a:t>QN.</a:t>
            </a:r>
          </a:p>
          <a:p>
            <a:pPr>
              <a:lnSpc>
                <a:spcPct val="110000"/>
              </a:lnSpc>
            </a:pPr>
            <a:endParaRPr lang="en-US" sz="200" dirty="0" smtClean="0">
              <a:latin typeface="Arial"/>
              <a:cs typeface="Arial"/>
            </a:endParaRPr>
          </a:p>
          <a:p>
            <a:pPr marL="342900" indent="-342900">
              <a:lnSpc>
                <a:spcPct val="110000"/>
              </a:lnSpc>
              <a:buFontTx/>
              <a:buChar char="-"/>
            </a:pPr>
            <a:r>
              <a:rPr lang="en-US" sz="2200" dirty="0" smtClean="0">
                <a:latin typeface="Arial"/>
                <a:cs typeface="Arial"/>
              </a:rPr>
              <a:t>Although </a:t>
            </a:r>
            <a:r>
              <a:rPr lang="en-US" sz="2200" dirty="0">
                <a:latin typeface="Arial"/>
                <a:cs typeface="Arial"/>
              </a:rPr>
              <a:t>the energy of an orbital is principally determined by the </a:t>
            </a:r>
            <a:r>
              <a:rPr lang="en-US" sz="2200" i="1" dirty="0">
                <a:latin typeface="Arial"/>
                <a:cs typeface="Arial"/>
              </a:rPr>
              <a:t>n </a:t>
            </a:r>
            <a:r>
              <a:rPr lang="en-US" sz="2200" dirty="0" smtClean="0">
                <a:latin typeface="Arial"/>
                <a:cs typeface="Arial"/>
              </a:rPr>
              <a:t>QN, </a:t>
            </a:r>
            <a:r>
              <a:rPr lang="en-US" sz="2200" dirty="0">
                <a:latin typeface="Arial"/>
                <a:cs typeface="Arial"/>
              </a:rPr>
              <a:t>the energy also depends somewhat on the </a:t>
            </a:r>
            <a:r>
              <a:rPr lang="en-US" sz="2200" i="1" dirty="0">
                <a:latin typeface="Arial"/>
                <a:cs typeface="Arial"/>
              </a:rPr>
              <a:t>l </a:t>
            </a:r>
            <a:r>
              <a:rPr lang="en-US" sz="2200" dirty="0" smtClean="0">
                <a:latin typeface="Arial"/>
                <a:cs typeface="Arial"/>
              </a:rPr>
              <a:t>QN. </a:t>
            </a:r>
            <a:r>
              <a:rPr lang="en-US" sz="2200" dirty="0">
                <a:latin typeface="Arial"/>
                <a:cs typeface="Arial"/>
              </a:rPr>
              <a:t>For a given </a:t>
            </a:r>
            <a:r>
              <a:rPr lang="en-US" sz="2200" i="1" dirty="0">
                <a:latin typeface="Arial"/>
                <a:cs typeface="Arial"/>
              </a:rPr>
              <a:t>n</a:t>
            </a:r>
            <a:r>
              <a:rPr lang="en-US" sz="2200" dirty="0">
                <a:latin typeface="Arial"/>
                <a:cs typeface="Arial"/>
              </a:rPr>
              <a:t>, the energy of an </a:t>
            </a:r>
            <a:r>
              <a:rPr lang="en-US" sz="2200" dirty="0" smtClean="0">
                <a:latin typeface="Arial"/>
                <a:cs typeface="Arial"/>
              </a:rPr>
              <a:t>orbital increases </a:t>
            </a:r>
            <a:r>
              <a:rPr lang="en-US" sz="2200" dirty="0">
                <a:latin typeface="Arial"/>
                <a:cs typeface="Arial"/>
              </a:rPr>
              <a:t>with </a:t>
            </a:r>
            <a:r>
              <a:rPr lang="en-US" sz="2200" i="1" dirty="0" smtClean="0">
                <a:latin typeface="Arial"/>
                <a:cs typeface="Arial"/>
              </a:rPr>
              <a:t>l</a:t>
            </a:r>
            <a:r>
              <a:rPr lang="en-US" sz="2200" dirty="0" smtClean="0">
                <a:latin typeface="Arial"/>
                <a:cs typeface="Arial"/>
              </a:rPr>
              <a:t>.</a:t>
            </a:r>
          </a:p>
          <a:p>
            <a:pPr>
              <a:lnSpc>
                <a:spcPct val="110000"/>
              </a:lnSpc>
            </a:pPr>
            <a:endParaRPr lang="en-US" sz="200" dirty="0" smtClean="0">
              <a:latin typeface="Arial"/>
              <a:cs typeface="Arial"/>
            </a:endParaRPr>
          </a:p>
          <a:p>
            <a:pPr marL="342900" indent="-342900">
              <a:lnSpc>
                <a:spcPct val="110000"/>
              </a:lnSpc>
              <a:buFontTx/>
              <a:buChar char="-"/>
            </a:pPr>
            <a:r>
              <a:rPr lang="en-US" sz="2200" dirty="0" smtClean="0">
                <a:latin typeface="Arial"/>
                <a:cs typeface="Arial"/>
              </a:rPr>
              <a:t>Orbitals </a:t>
            </a:r>
            <a:r>
              <a:rPr lang="en-US" sz="2200" dirty="0">
                <a:latin typeface="Arial"/>
                <a:cs typeface="Arial"/>
              </a:rPr>
              <a:t>of the same </a:t>
            </a:r>
            <a:r>
              <a:rPr lang="en-US" sz="2200" i="1" dirty="0">
                <a:latin typeface="Arial"/>
                <a:cs typeface="Arial"/>
              </a:rPr>
              <a:t>n </a:t>
            </a:r>
            <a:r>
              <a:rPr lang="en-US" sz="2200" dirty="0">
                <a:latin typeface="Arial"/>
                <a:cs typeface="Arial"/>
              </a:rPr>
              <a:t>but different </a:t>
            </a:r>
            <a:r>
              <a:rPr lang="en-US" sz="2200" i="1" dirty="0">
                <a:latin typeface="Arial"/>
                <a:cs typeface="Arial"/>
              </a:rPr>
              <a:t>l </a:t>
            </a:r>
            <a:r>
              <a:rPr lang="en-US" sz="2200" dirty="0">
                <a:latin typeface="Arial"/>
                <a:cs typeface="Arial"/>
              </a:rPr>
              <a:t>are said to belong to different </a:t>
            </a:r>
            <a:r>
              <a:rPr lang="en-US" sz="2200" i="1" dirty="0">
                <a:latin typeface="Arial"/>
                <a:cs typeface="Arial"/>
              </a:rPr>
              <a:t>subshells </a:t>
            </a:r>
            <a:r>
              <a:rPr lang="en-US" sz="2200" dirty="0" smtClean="0">
                <a:latin typeface="Arial"/>
                <a:cs typeface="Arial"/>
              </a:rPr>
              <a:t>of a </a:t>
            </a:r>
            <a:r>
              <a:rPr lang="en-US" sz="2200" dirty="0">
                <a:latin typeface="Arial"/>
                <a:cs typeface="Arial"/>
              </a:rPr>
              <a:t>given shell. </a:t>
            </a:r>
            <a:endParaRPr lang="en-US" sz="2200" dirty="0" smtClean="0">
              <a:latin typeface="Arial"/>
              <a:cs typeface="Arial"/>
            </a:endParaRPr>
          </a:p>
          <a:p>
            <a:pPr>
              <a:lnSpc>
                <a:spcPct val="110000"/>
              </a:lnSpc>
            </a:pPr>
            <a:endParaRPr lang="en-US" sz="1000" dirty="0" smtClean="0">
              <a:latin typeface="Arial"/>
              <a:cs typeface="Arial"/>
            </a:endParaRPr>
          </a:p>
          <a:p>
            <a:pPr>
              <a:lnSpc>
                <a:spcPct val="110000"/>
              </a:lnSpc>
            </a:pPr>
            <a:r>
              <a:rPr lang="en-US" sz="2200" dirty="0" smtClean="0">
                <a:latin typeface="Arial"/>
                <a:cs typeface="Arial"/>
              </a:rPr>
              <a:t>The </a:t>
            </a:r>
            <a:r>
              <a:rPr lang="en-US" sz="2200" dirty="0">
                <a:latin typeface="Arial"/>
                <a:cs typeface="Arial"/>
              </a:rPr>
              <a:t>different subshells are usually denoted by letters as follows:</a:t>
            </a:r>
          </a:p>
        </p:txBody>
      </p:sp>
      <p:pic>
        <p:nvPicPr>
          <p:cNvPr id="6" name="Picture 5"/>
          <p:cNvPicPr>
            <a:picLocks noChangeAspect="1"/>
          </p:cNvPicPr>
          <p:nvPr/>
        </p:nvPicPr>
        <p:blipFill>
          <a:blip r:embed="rId3"/>
          <a:stretch>
            <a:fillRect/>
          </a:stretch>
        </p:blipFill>
        <p:spPr>
          <a:xfrm>
            <a:off x="1879600" y="5860289"/>
            <a:ext cx="5384800" cy="784195"/>
          </a:xfrm>
          <a:prstGeom prst="rect">
            <a:avLst/>
          </a:prstGeom>
        </p:spPr>
      </p:pic>
    </p:spTree>
    <p:extLst>
      <p:ext uri="{BB962C8B-B14F-4D97-AF65-F5344CB8AC3E}">
        <p14:creationId xmlns:p14="http://schemas.microsoft.com/office/powerpoint/2010/main" val="11822197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16466"/>
            <a:ext cx="9144000" cy="646331"/>
          </a:xfrm>
          <a:prstGeom prst="rect">
            <a:avLst/>
          </a:prstGeom>
        </p:spPr>
        <p:txBody>
          <a:bodyPr wrap="square">
            <a:spAutoFit/>
          </a:bodyPr>
          <a:lstStyle/>
          <a:p>
            <a:pPr algn="ctr"/>
            <a:r>
              <a:rPr lang="en-US" sz="3600" dirty="0" smtClean="0">
                <a:solidFill>
                  <a:srgbClr val="008000"/>
                </a:solidFill>
                <a:latin typeface="Arial"/>
                <a:cs typeface="Arial"/>
              </a:rPr>
              <a:t>Magnetic QN</a:t>
            </a:r>
            <a:endParaRPr lang="en-US" sz="3600" dirty="0">
              <a:solidFill>
                <a:srgbClr val="008000"/>
              </a:solidFill>
              <a:latin typeface="Arial"/>
              <a:cs typeface="Arial"/>
            </a:endParaRPr>
          </a:p>
        </p:txBody>
      </p:sp>
      <p:sp>
        <p:nvSpPr>
          <p:cNvPr id="5" name="Rectangle 4"/>
          <p:cNvSpPr/>
          <p:nvPr/>
        </p:nvSpPr>
        <p:spPr>
          <a:xfrm>
            <a:off x="338668" y="1201007"/>
            <a:ext cx="8483600" cy="3737433"/>
          </a:xfrm>
          <a:prstGeom prst="rect">
            <a:avLst/>
          </a:prstGeom>
        </p:spPr>
        <p:txBody>
          <a:bodyPr wrap="square">
            <a:spAutoFit/>
          </a:bodyPr>
          <a:lstStyle/>
          <a:p>
            <a:pPr>
              <a:lnSpc>
                <a:spcPct val="120000"/>
              </a:lnSpc>
            </a:pPr>
            <a:r>
              <a:rPr lang="en-US" sz="2200" dirty="0">
                <a:solidFill>
                  <a:schemeClr val="accent5">
                    <a:lumMod val="75000"/>
                  </a:schemeClr>
                </a:solidFill>
                <a:latin typeface="Arial"/>
                <a:cs typeface="Arial"/>
              </a:rPr>
              <a:t>3. Magnetic Quantum Number (</a:t>
            </a:r>
            <a:r>
              <a:rPr lang="en-US" sz="2200" i="1" dirty="0">
                <a:solidFill>
                  <a:schemeClr val="accent5">
                    <a:lumMod val="75000"/>
                  </a:schemeClr>
                </a:solidFill>
                <a:latin typeface="Arial"/>
                <a:cs typeface="Arial"/>
              </a:rPr>
              <a:t>m</a:t>
            </a:r>
            <a:r>
              <a:rPr lang="en-US" sz="2200" i="1" baseline="-25000" dirty="0">
                <a:solidFill>
                  <a:schemeClr val="accent5">
                    <a:lumMod val="75000"/>
                  </a:schemeClr>
                </a:solidFill>
                <a:latin typeface="Arial"/>
                <a:cs typeface="Arial"/>
              </a:rPr>
              <a:t>l</a:t>
            </a:r>
            <a:r>
              <a:rPr lang="en-US" sz="2200" dirty="0" smtClean="0">
                <a:solidFill>
                  <a:schemeClr val="accent5">
                    <a:lumMod val="75000"/>
                  </a:schemeClr>
                </a:solidFill>
                <a:latin typeface="Arial"/>
                <a:cs typeface="Arial"/>
              </a:rPr>
              <a:t>): </a:t>
            </a:r>
            <a:r>
              <a:rPr lang="en-US" sz="2200" i="1" dirty="0">
                <a:solidFill>
                  <a:srgbClr val="800000"/>
                </a:solidFill>
                <a:latin typeface="Arial"/>
                <a:cs typeface="Arial"/>
              </a:rPr>
              <a:t>This quantum number distinguishes </a:t>
            </a:r>
            <a:r>
              <a:rPr lang="en-US" sz="2200" i="1" dirty="0" smtClean="0">
                <a:solidFill>
                  <a:srgbClr val="800000"/>
                </a:solidFill>
                <a:latin typeface="Arial"/>
                <a:cs typeface="Arial"/>
              </a:rPr>
              <a:t>orbitals of </a:t>
            </a:r>
            <a:r>
              <a:rPr lang="en-US" sz="2200" i="1" dirty="0">
                <a:solidFill>
                  <a:srgbClr val="800000"/>
                </a:solidFill>
                <a:latin typeface="Arial"/>
                <a:cs typeface="Arial"/>
              </a:rPr>
              <a:t>given n and </a:t>
            </a:r>
            <a:r>
              <a:rPr lang="en-US" sz="2200" i="1" dirty="0" smtClean="0">
                <a:solidFill>
                  <a:srgbClr val="800000"/>
                </a:solidFill>
                <a:latin typeface="Arial"/>
                <a:cs typeface="Arial"/>
              </a:rPr>
              <a:t>l </a:t>
            </a:r>
            <a:r>
              <a:rPr lang="en-US" sz="2200" dirty="0" smtClean="0">
                <a:solidFill>
                  <a:srgbClr val="800000"/>
                </a:solidFill>
                <a:latin typeface="Arial"/>
                <a:cs typeface="Arial"/>
              </a:rPr>
              <a:t>— </a:t>
            </a:r>
            <a:r>
              <a:rPr lang="en-US" sz="2200" i="1" dirty="0" smtClean="0">
                <a:solidFill>
                  <a:srgbClr val="800000"/>
                </a:solidFill>
                <a:latin typeface="Arial"/>
                <a:cs typeface="Arial"/>
              </a:rPr>
              <a:t>that </a:t>
            </a:r>
            <a:r>
              <a:rPr lang="en-US" sz="2200" i="1" dirty="0">
                <a:solidFill>
                  <a:srgbClr val="800000"/>
                </a:solidFill>
                <a:latin typeface="Arial"/>
                <a:cs typeface="Arial"/>
              </a:rPr>
              <a:t>is, of given energy and shape but having a different </a:t>
            </a:r>
            <a:r>
              <a:rPr lang="en-US" sz="2200" i="1" dirty="0" smtClean="0">
                <a:solidFill>
                  <a:srgbClr val="800000"/>
                </a:solidFill>
                <a:latin typeface="Arial"/>
                <a:cs typeface="Arial"/>
              </a:rPr>
              <a:t>orientation in space</a:t>
            </a:r>
            <a:endParaRPr lang="en-US" sz="2200" i="1" dirty="0">
              <a:solidFill>
                <a:srgbClr val="800000"/>
              </a:solidFill>
              <a:latin typeface="Arial"/>
              <a:cs typeface="Arial"/>
            </a:endParaRPr>
          </a:p>
          <a:p>
            <a:pPr>
              <a:lnSpc>
                <a:spcPct val="120000"/>
              </a:lnSpc>
            </a:pPr>
            <a:endParaRPr lang="en-US" sz="1000" i="1" dirty="0" smtClean="0">
              <a:latin typeface="Arial"/>
              <a:cs typeface="Arial"/>
            </a:endParaRPr>
          </a:p>
          <a:p>
            <a:pPr marL="342900" indent="-342900">
              <a:lnSpc>
                <a:spcPct val="120000"/>
              </a:lnSpc>
              <a:buFontTx/>
              <a:buChar char="-"/>
            </a:pPr>
            <a:r>
              <a:rPr lang="en-US" sz="2200" i="1" dirty="0">
                <a:latin typeface="Arial"/>
                <a:cs typeface="Arial"/>
              </a:rPr>
              <a:t>T</a:t>
            </a:r>
            <a:r>
              <a:rPr lang="en-US" sz="2200" i="1" dirty="0" smtClean="0">
                <a:latin typeface="Arial"/>
                <a:cs typeface="Arial"/>
              </a:rPr>
              <a:t>he </a:t>
            </a:r>
            <a:r>
              <a:rPr lang="en-US" sz="2200" i="1" dirty="0">
                <a:latin typeface="Arial"/>
                <a:cs typeface="Arial"/>
              </a:rPr>
              <a:t>allowed values are the integers from </a:t>
            </a:r>
            <a:r>
              <a:rPr lang="en-US" sz="2200" dirty="0">
                <a:latin typeface="Arial"/>
                <a:cs typeface="Arial"/>
              </a:rPr>
              <a:t>-</a:t>
            </a:r>
            <a:r>
              <a:rPr lang="en-US" sz="2200" i="1" dirty="0" smtClean="0">
                <a:latin typeface="Arial"/>
                <a:cs typeface="Arial"/>
              </a:rPr>
              <a:t>l </a:t>
            </a:r>
            <a:r>
              <a:rPr lang="en-US" sz="2200" i="1" dirty="0">
                <a:latin typeface="Arial"/>
                <a:cs typeface="Arial"/>
              </a:rPr>
              <a:t>to </a:t>
            </a:r>
            <a:r>
              <a:rPr lang="en-US" sz="2200" dirty="0">
                <a:latin typeface="Arial"/>
                <a:cs typeface="Arial"/>
              </a:rPr>
              <a:t>+</a:t>
            </a:r>
            <a:r>
              <a:rPr lang="en-US" sz="2200" i="1" dirty="0" smtClean="0">
                <a:latin typeface="Arial"/>
                <a:cs typeface="Arial"/>
              </a:rPr>
              <a:t>l</a:t>
            </a:r>
            <a:r>
              <a:rPr lang="en-US" sz="2200" i="1" dirty="0">
                <a:latin typeface="Arial"/>
                <a:cs typeface="Arial"/>
              </a:rPr>
              <a:t>. </a:t>
            </a:r>
            <a:endParaRPr lang="en-US" sz="2200" i="1" dirty="0" smtClean="0">
              <a:latin typeface="Arial"/>
              <a:cs typeface="Arial"/>
            </a:endParaRPr>
          </a:p>
          <a:p>
            <a:pPr>
              <a:lnSpc>
                <a:spcPct val="120000"/>
              </a:lnSpc>
            </a:pPr>
            <a:endParaRPr lang="en-US" sz="400" i="1" dirty="0" smtClean="0">
              <a:latin typeface="Arial"/>
              <a:cs typeface="Arial"/>
            </a:endParaRPr>
          </a:p>
          <a:p>
            <a:pPr marL="342900" indent="-342900">
              <a:lnSpc>
                <a:spcPct val="120000"/>
              </a:lnSpc>
              <a:buFontTx/>
              <a:buChar char="-"/>
            </a:pPr>
            <a:r>
              <a:rPr lang="en-US" sz="2200" dirty="0" smtClean="0">
                <a:latin typeface="Arial"/>
                <a:cs typeface="Arial"/>
              </a:rPr>
              <a:t>The </a:t>
            </a:r>
            <a:r>
              <a:rPr lang="en-US" sz="2200" dirty="0">
                <a:latin typeface="Arial"/>
                <a:cs typeface="Arial"/>
              </a:rPr>
              <a:t>orbitals have the same shape but different orientations in space. </a:t>
            </a:r>
            <a:endParaRPr lang="en-US" sz="2200" dirty="0" smtClean="0">
              <a:latin typeface="Arial"/>
              <a:cs typeface="Arial"/>
            </a:endParaRPr>
          </a:p>
          <a:p>
            <a:pPr>
              <a:lnSpc>
                <a:spcPct val="120000"/>
              </a:lnSpc>
            </a:pPr>
            <a:endParaRPr lang="en-US" sz="400" dirty="0" smtClean="0">
              <a:latin typeface="Arial"/>
              <a:cs typeface="Arial"/>
            </a:endParaRPr>
          </a:p>
          <a:p>
            <a:pPr marL="342900" indent="-342900">
              <a:lnSpc>
                <a:spcPct val="120000"/>
              </a:lnSpc>
              <a:buFontTx/>
              <a:buChar char="-"/>
            </a:pPr>
            <a:r>
              <a:rPr lang="en-US" sz="2200" dirty="0">
                <a:latin typeface="Arial"/>
                <a:cs typeface="Arial"/>
              </a:rPr>
              <a:t>A</a:t>
            </a:r>
            <a:r>
              <a:rPr lang="en-US" sz="2200" dirty="0" smtClean="0">
                <a:latin typeface="Arial"/>
                <a:cs typeface="Arial"/>
              </a:rPr>
              <a:t>ll </a:t>
            </a:r>
            <a:r>
              <a:rPr lang="en-US" sz="2200" dirty="0">
                <a:latin typeface="Arial"/>
                <a:cs typeface="Arial"/>
              </a:rPr>
              <a:t>orbitals of a given subshell have the same energy. </a:t>
            </a:r>
            <a:endParaRPr lang="en-US" sz="2200" dirty="0" smtClean="0">
              <a:latin typeface="Arial"/>
              <a:cs typeface="Arial"/>
            </a:endParaRPr>
          </a:p>
          <a:p>
            <a:pPr>
              <a:lnSpc>
                <a:spcPct val="120000"/>
              </a:lnSpc>
            </a:pPr>
            <a:endParaRPr lang="en-US" sz="400" dirty="0" smtClean="0">
              <a:latin typeface="Arial"/>
              <a:cs typeface="Arial"/>
            </a:endParaRPr>
          </a:p>
          <a:p>
            <a:pPr marL="342900" indent="-342900">
              <a:lnSpc>
                <a:spcPct val="120000"/>
              </a:lnSpc>
              <a:buFontTx/>
              <a:buChar char="-"/>
            </a:pPr>
            <a:r>
              <a:rPr lang="en-US" sz="2200" dirty="0" smtClean="0">
                <a:latin typeface="Arial"/>
                <a:cs typeface="Arial"/>
              </a:rPr>
              <a:t>There </a:t>
            </a:r>
            <a:r>
              <a:rPr lang="en-US" sz="2200" dirty="0">
                <a:latin typeface="Arial"/>
                <a:cs typeface="Arial"/>
              </a:rPr>
              <a:t>are 2</a:t>
            </a:r>
            <a:r>
              <a:rPr lang="en-US" sz="2200" i="1" dirty="0">
                <a:latin typeface="Arial"/>
                <a:cs typeface="Arial"/>
              </a:rPr>
              <a:t>l </a:t>
            </a:r>
            <a:r>
              <a:rPr lang="en-US" sz="2200" dirty="0">
                <a:latin typeface="Arial"/>
                <a:cs typeface="Arial"/>
              </a:rPr>
              <a:t>+</a:t>
            </a:r>
            <a:r>
              <a:rPr lang="en-US" sz="2200" dirty="0" smtClean="0">
                <a:latin typeface="Arial"/>
                <a:cs typeface="Arial"/>
              </a:rPr>
              <a:t> </a:t>
            </a:r>
            <a:r>
              <a:rPr lang="en-US" sz="2200" dirty="0">
                <a:latin typeface="Arial"/>
                <a:cs typeface="Arial"/>
              </a:rPr>
              <a:t>1 orbitals in each subshell of </a:t>
            </a:r>
            <a:r>
              <a:rPr lang="en-US" sz="2200" dirty="0" smtClean="0">
                <a:latin typeface="Arial"/>
                <a:cs typeface="Arial"/>
              </a:rPr>
              <a:t>QN </a:t>
            </a:r>
            <a:r>
              <a:rPr lang="en-US" sz="2200" i="1" dirty="0" smtClean="0">
                <a:latin typeface="Arial"/>
                <a:cs typeface="Arial"/>
              </a:rPr>
              <a:t>l</a:t>
            </a:r>
            <a:r>
              <a:rPr lang="en-US" sz="2200" dirty="0">
                <a:latin typeface="Arial"/>
                <a:cs typeface="Arial"/>
              </a:rPr>
              <a:t>.</a:t>
            </a:r>
            <a:endParaRPr lang="en-US" sz="2200" dirty="0" smtClean="0">
              <a:latin typeface="Arial"/>
              <a:cs typeface="Arial"/>
            </a:endParaRPr>
          </a:p>
        </p:txBody>
      </p:sp>
    </p:spTree>
    <p:extLst>
      <p:ext uri="{BB962C8B-B14F-4D97-AF65-F5344CB8AC3E}">
        <p14:creationId xmlns:p14="http://schemas.microsoft.com/office/powerpoint/2010/main" val="33039911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777985"/>
            <a:ext cx="9144000" cy="4808566"/>
          </a:xfrm>
          <a:prstGeom prst="rect">
            <a:avLst/>
          </a:prstGeom>
        </p:spPr>
      </p:pic>
      <p:sp>
        <p:nvSpPr>
          <p:cNvPr id="5" name="Rectangle 4"/>
          <p:cNvSpPr/>
          <p:nvPr/>
        </p:nvSpPr>
        <p:spPr>
          <a:xfrm>
            <a:off x="0" y="416466"/>
            <a:ext cx="9144000" cy="1200329"/>
          </a:xfrm>
          <a:prstGeom prst="rect">
            <a:avLst/>
          </a:prstGeom>
        </p:spPr>
        <p:txBody>
          <a:bodyPr wrap="square">
            <a:spAutoFit/>
          </a:bodyPr>
          <a:lstStyle/>
          <a:p>
            <a:pPr algn="ctr"/>
            <a:r>
              <a:rPr lang="en-US" sz="3600" dirty="0">
                <a:solidFill>
                  <a:srgbClr val="008000"/>
                </a:solidFill>
                <a:latin typeface="Arial"/>
                <a:cs typeface="Arial"/>
              </a:rPr>
              <a:t>Permissible Values of </a:t>
            </a:r>
            <a:r>
              <a:rPr lang="en-US" sz="3600" dirty="0" smtClean="0">
                <a:solidFill>
                  <a:srgbClr val="008000"/>
                </a:solidFill>
                <a:latin typeface="Arial"/>
                <a:cs typeface="Arial"/>
              </a:rPr>
              <a:t>QN for Atomic </a:t>
            </a:r>
            <a:r>
              <a:rPr lang="en-US" sz="3600" dirty="0">
                <a:solidFill>
                  <a:srgbClr val="008000"/>
                </a:solidFill>
                <a:latin typeface="Arial"/>
                <a:cs typeface="Arial"/>
              </a:rPr>
              <a:t>Orbitals</a:t>
            </a:r>
          </a:p>
        </p:txBody>
      </p:sp>
    </p:spTree>
    <p:extLst>
      <p:ext uri="{BB962C8B-B14F-4D97-AF65-F5344CB8AC3E}">
        <p14:creationId xmlns:p14="http://schemas.microsoft.com/office/powerpoint/2010/main" val="13261226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BUET\Theory courses\Inorganic Chemistry\Atomic Structure\Electron-Experiments.png"/>
          <p:cNvPicPr/>
          <p:nvPr/>
        </p:nvPicPr>
        <p:blipFill>
          <a:blip r:embed="rId2" cstate="print"/>
          <a:srcRect/>
          <a:stretch>
            <a:fillRect/>
          </a:stretch>
        </p:blipFill>
        <p:spPr bwMode="auto">
          <a:xfrm>
            <a:off x="457200" y="1600200"/>
            <a:ext cx="8440724" cy="3764280"/>
          </a:xfrm>
          <a:prstGeom prst="rect">
            <a:avLst/>
          </a:prstGeom>
          <a:noFill/>
          <a:ln w="9525">
            <a:noFill/>
            <a:miter lim="800000"/>
            <a:headEnd/>
            <a:tailEnd/>
          </a:ln>
        </p:spPr>
      </p:pic>
      <p:sp>
        <p:nvSpPr>
          <p:cNvPr id="3" name="TextBox 2"/>
          <p:cNvSpPr txBox="1"/>
          <p:nvPr/>
        </p:nvSpPr>
        <p:spPr>
          <a:xfrm>
            <a:off x="7239000" y="0"/>
            <a:ext cx="1905000" cy="461665"/>
          </a:xfrm>
          <a:prstGeom prst="rect">
            <a:avLst/>
          </a:prstGeom>
          <a:noFill/>
        </p:spPr>
        <p:txBody>
          <a:bodyPr wrap="square" rtlCol="0">
            <a:spAutoFit/>
          </a:bodyPr>
          <a:lstStyle/>
          <a:p>
            <a:r>
              <a:rPr lang="en-US" sz="2400" b="1" dirty="0" smtClean="0"/>
              <a:t>The Electron</a:t>
            </a:r>
            <a:endParaRPr lang="en-US" sz="2400" b="1" dirty="0"/>
          </a:p>
        </p:txBody>
      </p:sp>
      <p:sp>
        <p:nvSpPr>
          <p:cNvPr id="4" name="TextBox 3"/>
          <p:cNvSpPr txBox="1"/>
          <p:nvPr/>
        </p:nvSpPr>
        <p:spPr>
          <a:xfrm>
            <a:off x="2133600" y="381000"/>
            <a:ext cx="1981200" cy="369332"/>
          </a:xfrm>
          <a:prstGeom prst="rect">
            <a:avLst/>
          </a:prstGeom>
          <a:noFill/>
        </p:spPr>
        <p:txBody>
          <a:bodyPr wrap="square" rtlCol="0">
            <a:spAutoFit/>
          </a:bodyPr>
          <a:lstStyle/>
          <a:p>
            <a:r>
              <a:rPr lang="en-US" dirty="0" smtClean="0"/>
              <a:t>1890s</a:t>
            </a:r>
            <a:endParaRPr lang="en-US" dirty="0"/>
          </a:p>
        </p:txBody>
      </p:sp>
      <p:sp>
        <p:nvSpPr>
          <p:cNvPr id="5" name="TextBox 4"/>
          <p:cNvSpPr txBox="1"/>
          <p:nvPr/>
        </p:nvSpPr>
        <p:spPr>
          <a:xfrm>
            <a:off x="381000" y="762000"/>
            <a:ext cx="4648200" cy="369332"/>
          </a:xfrm>
          <a:prstGeom prst="rect">
            <a:avLst/>
          </a:prstGeom>
          <a:noFill/>
        </p:spPr>
        <p:txBody>
          <a:bodyPr wrap="square" rtlCol="0">
            <a:spAutoFit/>
          </a:bodyPr>
          <a:lstStyle/>
          <a:p>
            <a:r>
              <a:rPr lang="en-US" dirty="0" smtClean="0"/>
              <a:t>Radiation , emission and transmission of wave</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416466"/>
            <a:ext cx="9144000" cy="646331"/>
          </a:xfrm>
          <a:prstGeom prst="rect">
            <a:avLst/>
          </a:prstGeom>
        </p:spPr>
        <p:txBody>
          <a:bodyPr wrap="square">
            <a:spAutoFit/>
          </a:bodyPr>
          <a:lstStyle/>
          <a:p>
            <a:pPr algn="ctr"/>
            <a:r>
              <a:rPr lang="en-US" sz="3600" dirty="0" smtClean="0">
                <a:solidFill>
                  <a:srgbClr val="008000"/>
                </a:solidFill>
                <a:latin typeface="Arial"/>
                <a:cs typeface="Arial"/>
              </a:rPr>
              <a:t> Spin QN</a:t>
            </a:r>
            <a:endParaRPr lang="en-US" sz="3600" dirty="0">
              <a:solidFill>
                <a:srgbClr val="008000"/>
              </a:solidFill>
              <a:latin typeface="Arial"/>
              <a:cs typeface="Arial"/>
            </a:endParaRPr>
          </a:p>
        </p:txBody>
      </p:sp>
      <p:sp>
        <p:nvSpPr>
          <p:cNvPr id="2" name="Rectangle 1"/>
          <p:cNvSpPr/>
          <p:nvPr/>
        </p:nvSpPr>
        <p:spPr>
          <a:xfrm>
            <a:off x="575730" y="1429944"/>
            <a:ext cx="8077199" cy="4918269"/>
          </a:xfrm>
          <a:prstGeom prst="rect">
            <a:avLst/>
          </a:prstGeom>
        </p:spPr>
        <p:txBody>
          <a:bodyPr wrap="square">
            <a:spAutoFit/>
          </a:bodyPr>
          <a:lstStyle/>
          <a:p>
            <a:pPr>
              <a:lnSpc>
                <a:spcPct val="120000"/>
              </a:lnSpc>
            </a:pPr>
            <a:r>
              <a:rPr lang="en-US" sz="2400" dirty="0">
                <a:solidFill>
                  <a:schemeClr val="accent5">
                    <a:lumMod val="75000"/>
                  </a:schemeClr>
                </a:solidFill>
                <a:latin typeface="Arial"/>
                <a:cs typeface="Arial"/>
              </a:rPr>
              <a:t>4. Spin Quantum Number (</a:t>
            </a:r>
            <a:r>
              <a:rPr lang="en-US" sz="2400" i="1" dirty="0" err="1">
                <a:solidFill>
                  <a:schemeClr val="accent5">
                    <a:lumMod val="75000"/>
                  </a:schemeClr>
                </a:solidFill>
                <a:latin typeface="Arial"/>
                <a:cs typeface="Arial"/>
              </a:rPr>
              <a:t>m</a:t>
            </a:r>
            <a:r>
              <a:rPr lang="en-US" sz="2400" i="1" baseline="-25000" dirty="0" err="1">
                <a:solidFill>
                  <a:schemeClr val="accent5">
                    <a:lumMod val="75000"/>
                  </a:schemeClr>
                </a:solidFill>
                <a:latin typeface="Arial"/>
                <a:cs typeface="Arial"/>
              </a:rPr>
              <a:t>s</a:t>
            </a:r>
            <a:r>
              <a:rPr lang="en-US" sz="2400" dirty="0" smtClean="0">
                <a:solidFill>
                  <a:schemeClr val="accent5">
                    <a:lumMod val="75000"/>
                  </a:schemeClr>
                </a:solidFill>
                <a:latin typeface="Arial"/>
                <a:cs typeface="Arial"/>
              </a:rPr>
              <a:t>):</a:t>
            </a:r>
            <a:r>
              <a:rPr lang="en-US" sz="2400" dirty="0" smtClean="0">
                <a:latin typeface="Arial"/>
                <a:cs typeface="Arial"/>
              </a:rPr>
              <a:t> </a:t>
            </a:r>
            <a:r>
              <a:rPr lang="en-US" sz="2400" i="1" dirty="0">
                <a:solidFill>
                  <a:srgbClr val="800000"/>
                </a:solidFill>
                <a:latin typeface="Arial"/>
                <a:cs typeface="Arial"/>
              </a:rPr>
              <a:t>This quantum number refers </a:t>
            </a:r>
            <a:r>
              <a:rPr lang="en-US" sz="2400" i="1" dirty="0" smtClean="0">
                <a:solidFill>
                  <a:srgbClr val="800000"/>
                </a:solidFill>
                <a:latin typeface="Arial"/>
                <a:cs typeface="Arial"/>
              </a:rPr>
              <a:t>to the </a:t>
            </a:r>
            <a:r>
              <a:rPr lang="en-US" sz="2400" i="1" dirty="0">
                <a:solidFill>
                  <a:srgbClr val="800000"/>
                </a:solidFill>
                <a:latin typeface="Arial"/>
                <a:cs typeface="Arial"/>
              </a:rPr>
              <a:t>two possible orientations of the spin axis of an </a:t>
            </a:r>
            <a:r>
              <a:rPr lang="en-US" sz="2400" i="1" dirty="0" smtClean="0">
                <a:solidFill>
                  <a:srgbClr val="800000"/>
                </a:solidFill>
                <a:latin typeface="Arial"/>
                <a:cs typeface="Arial"/>
              </a:rPr>
              <a:t>electron</a:t>
            </a:r>
            <a:endParaRPr lang="en-US" sz="2400" i="1" dirty="0">
              <a:latin typeface="Arial"/>
              <a:cs typeface="Arial"/>
            </a:endParaRPr>
          </a:p>
          <a:p>
            <a:pPr>
              <a:lnSpc>
                <a:spcPct val="120000"/>
              </a:lnSpc>
            </a:pPr>
            <a:endParaRPr lang="en-US" sz="1000" i="1" dirty="0" smtClean="0">
              <a:latin typeface="Arial"/>
              <a:cs typeface="Arial"/>
            </a:endParaRPr>
          </a:p>
          <a:p>
            <a:pPr marL="342900" indent="-342900">
              <a:lnSpc>
                <a:spcPct val="120000"/>
              </a:lnSpc>
              <a:buFontTx/>
              <a:buChar char="-"/>
            </a:pPr>
            <a:r>
              <a:rPr lang="en-US" sz="2400" i="1" dirty="0" smtClean="0">
                <a:latin typeface="Arial"/>
                <a:cs typeface="Arial"/>
              </a:rPr>
              <a:t>Possible values </a:t>
            </a:r>
            <a:r>
              <a:rPr lang="en-US" sz="2400" i="1" dirty="0">
                <a:latin typeface="Arial"/>
                <a:cs typeface="Arial"/>
              </a:rPr>
              <a:t>are </a:t>
            </a:r>
            <a:r>
              <a:rPr lang="en-US" sz="2400" dirty="0" smtClean="0">
                <a:latin typeface="Arial"/>
                <a:cs typeface="Arial"/>
              </a:rPr>
              <a:t>+1/2 – </a:t>
            </a:r>
            <a:r>
              <a:rPr lang="en-US" sz="2400" i="1" dirty="0">
                <a:latin typeface="Arial"/>
                <a:cs typeface="Arial"/>
              </a:rPr>
              <a:t>and </a:t>
            </a:r>
            <a:r>
              <a:rPr lang="en-US" sz="2400" dirty="0">
                <a:latin typeface="Arial"/>
                <a:cs typeface="Arial"/>
              </a:rPr>
              <a:t>-</a:t>
            </a:r>
            <a:r>
              <a:rPr lang="en-US" sz="2400" dirty="0" smtClean="0">
                <a:latin typeface="Arial"/>
                <a:cs typeface="Arial"/>
              </a:rPr>
              <a:t>1/2. </a:t>
            </a:r>
          </a:p>
          <a:p>
            <a:pPr>
              <a:lnSpc>
                <a:spcPct val="120000"/>
              </a:lnSpc>
            </a:pPr>
            <a:endParaRPr lang="en-US" sz="400" dirty="0" smtClean="0">
              <a:latin typeface="Arial"/>
              <a:cs typeface="Arial"/>
            </a:endParaRPr>
          </a:p>
          <a:p>
            <a:pPr marL="342900" indent="-342900">
              <a:lnSpc>
                <a:spcPct val="120000"/>
              </a:lnSpc>
              <a:buFontTx/>
              <a:buChar char="-"/>
            </a:pPr>
            <a:r>
              <a:rPr lang="en-US" sz="2400" dirty="0" smtClean="0">
                <a:latin typeface="Arial"/>
                <a:cs typeface="Arial"/>
              </a:rPr>
              <a:t>An </a:t>
            </a:r>
            <a:r>
              <a:rPr lang="en-US" sz="2400" dirty="0">
                <a:latin typeface="Arial"/>
                <a:cs typeface="Arial"/>
              </a:rPr>
              <a:t>electron acts as though it were </a:t>
            </a:r>
            <a:r>
              <a:rPr lang="en-US" sz="2400" dirty="0" smtClean="0">
                <a:latin typeface="Arial"/>
                <a:cs typeface="Arial"/>
              </a:rPr>
              <a:t>spinning on </a:t>
            </a:r>
            <a:r>
              <a:rPr lang="en-US" sz="2400" dirty="0">
                <a:latin typeface="Arial"/>
                <a:cs typeface="Arial"/>
              </a:rPr>
              <a:t>its axis like the earth. </a:t>
            </a:r>
            <a:endParaRPr lang="en-US" sz="2400" dirty="0" smtClean="0">
              <a:latin typeface="Arial"/>
              <a:cs typeface="Arial"/>
            </a:endParaRPr>
          </a:p>
          <a:p>
            <a:pPr>
              <a:lnSpc>
                <a:spcPct val="120000"/>
              </a:lnSpc>
            </a:pPr>
            <a:endParaRPr lang="en-US" sz="400" dirty="0" smtClean="0">
              <a:latin typeface="Arial"/>
              <a:cs typeface="Arial"/>
            </a:endParaRPr>
          </a:p>
          <a:p>
            <a:pPr marL="342900" indent="-342900">
              <a:lnSpc>
                <a:spcPct val="120000"/>
              </a:lnSpc>
              <a:buFontTx/>
              <a:buChar char="-"/>
            </a:pPr>
            <a:r>
              <a:rPr lang="en-US" sz="2400" dirty="0" smtClean="0">
                <a:latin typeface="Arial"/>
                <a:cs typeface="Arial"/>
              </a:rPr>
              <a:t>Such </a:t>
            </a:r>
            <a:r>
              <a:rPr lang="en-US" sz="2400" dirty="0">
                <a:latin typeface="Arial"/>
                <a:cs typeface="Arial"/>
              </a:rPr>
              <a:t>an electron spin would give rise to </a:t>
            </a:r>
            <a:r>
              <a:rPr lang="en-US" sz="2400" dirty="0" smtClean="0">
                <a:latin typeface="Arial"/>
                <a:cs typeface="Arial"/>
              </a:rPr>
              <a:t>a circulating </a:t>
            </a:r>
            <a:r>
              <a:rPr lang="en-US" sz="2400" dirty="0">
                <a:latin typeface="Arial"/>
                <a:cs typeface="Arial"/>
              </a:rPr>
              <a:t>electric charge that would generate a magnetic field</a:t>
            </a:r>
            <a:r>
              <a:rPr lang="en-US" sz="2400" dirty="0" smtClean="0">
                <a:latin typeface="Arial"/>
                <a:cs typeface="Arial"/>
              </a:rPr>
              <a:t>.</a:t>
            </a:r>
          </a:p>
          <a:p>
            <a:pPr>
              <a:lnSpc>
                <a:spcPct val="120000"/>
              </a:lnSpc>
            </a:pPr>
            <a:endParaRPr lang="en-US" sz="400" dirty="0" smtClean="0">
              <a:latin typeface="Arial"/>
              <a:cs typeface="Arial"/>
            </a:endParaRPr>
          </a:p>
          <a:p>
            <a:pPr marL="342900" indent="-342900">
              <a:lnSpc>
                <a:spcPct val="120000"/>
              </a:lnSpc>
              <a:buFontTx/>
              <a:buChar char="-"/>
            </a:pPr>
            <a:r>
              <a:rPr lang="en-US" sz="2400" dirty="0" smtClean="0">
                <a:latin typeface="Arial"/>
                <a:cs typeface="Arial"/>
              </a:rPr>
              <a:t>In this way</a:t>
            </a:r>
            <a:r>
              <a:rPr lang="en-US" sz="2400" dirty="0">
                <a:latin typeface="Arial"/>
                <a:cs typeface="Arial"/>
              </a:rPr>
              <a:t>, an electron behaves like a small bar magnet, with a north and </a:t>
            </a:r>
            <a:r>
              <a:rPr lang="en-US" sz="2400" dirty="0" smtClean="0">
                <a:latin typeface="Arial"/>
                <a:cs typeface="Arial"/>
              </a:rPr>
              <a:t>a south </a:t>
            </a:r>
            <a:r>
              <a:rPr lang="en-US" sz="2400" dirty="0">
                <a:latin typeface="Arial"/>
                <a:cs typeface="Arial"/>
              </a:rPr>
              <a:t>pole.</a:t>
            </a:r>
          </a:p>
        </p:txBody>
      </p:sp>
    </p:spTree>
    <p:extLst>
      <p:ext uri="{BB962C8B-B14F-4D97-AF65-F5344CB8AC3E}">
        <p14:creationId xmlns:p14="http://schemas.microsoft.com/office/powerpoint/2010/main" val="23429345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416466"/>
            <a:ext cx="9144000" cy="646331"/>
          </a:xfrm>
          <a:prstGeom prst="rect">
            <a:avLst/>
          </a:prstGeom>
        </p:spPr>
        <p:txBody>
          <a:bodyPr wrap="square">
            <a:spAutoFit/>
          </a:bodyPr>
          <a:lstStyle/>
          <a:p>
            <a:pPr algn="ctr"/>
            <a:r>
              <a:rPr lang="en-US" sz="3600" dirty="0" smtClean="0">
                <a:solidFill>
                  <a:srgbClr val="008000"/>
                </a:solidFill>
                <a:latin typeface="Arial"/>
                <a:cs typeface="Arial"/>
              </a:rPr>
              <a:t> </a:t>
            </a:r>
            <a:r>
              <a:rPr lang="en-US" sz="3600" dirty="0">
                <a:solidFill>
                  <a:srgbClr val="008000"/>
                </a:solidFill>
                <a:latin typeface="Arial"/>
                <a:cs typeface="Arial"/>
              </a:rPr>
              <a:t>Applying the Rules </a:t>
            </a:r>
            <a:r>
              <a:rPr lang="en-US" sz="3600" dirty="0" smtClean="0">
                <a:solidFill>
                  <a:srgbClr val="008000"/>
                </a:solidFill>
                <a:latin typeface="Arial"/>
                <a:cs typeface="Arial"/>
              </a:rPr>
              <a:t>for QN</a:t>
            </a:r>
            <a:endParaRPr lang="en-US" sz="3600" dirty="0">
              <a:solidFill>
                <a:srgbClr val="008000"/>
              </a:solidFill>
              <a:latin typeface="Arial"/>
              <a:cs typeface="Arial"/>
            </a:endParaRPr>
          </a:p>
        </p:txBody>
      </p:sp>
      <p:pic>
        <p:nvPicPr>
          <p:cNvPr id="3" name="Picture 2"/>
          <p:cNvPicPr>
            <a:picLocks noChangeAspect="1"/>
          </p:cNvPicPr>
          <p:nvPr/>
        </p:nvPicPr>
        <p:blipFill>
          <a:blip r:embed="rId2"/>
          <a:stretch>
            <a:fillRect/>
          </a:stretch>
        </p:blipFill>
        <p:spPr>
          <a:xfrm>
            <a:off x="342900" y="1511300"/>
            <a:ext cx="8445500" cy="2501900"/>
          </a:xfrm>
          <a:prstGeom prst="rect">
            <a:avLst/>
          </a:prstGeom>
        </p:spPr>
      </p:pic>
      <p:pic>
        <p:nvPicPr>
          <p:cNvPr id="8" name="Picture 7"/>
          <p:cNvPicPr>
            <a:picLocks noChangeAspect="1"/>
          </p:cNvPicPr>
          <p:nvPr/>
        </p:nvPicPr>
        <p:blipFill>
          <a:blip r:embed="rId3"/>
          <a:stretch>
            <a:fillRect/>
          </a:stretch>
        </p:blipFill>
        <p:spPr>
          <a:xfrm>
            <a:off x="334433" y="3917958"/>
            <a:ext cx="8453967" cy="1231900"/>
          </a:xfrm>
          <a:prstGeom prst="rect">
            <a:avLst/>
          </a:prstGeom>
        </p:spPr>
      </p:pic>
    </p:spTree>
    <p:extLst>
      <p:ext uri="{BB962C8B-B14F-4D97-AF65-F5344CB8AC3E}">
        <p14:creationId xmlns:p14="http://schemas.microsoft.com/office/powerpoint/2010/main" val="36356522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7200" y="3060700"/>
            <a:ext cx="8166100" cy="3797300"/>
          </a:xfrm>
          <a:prstGeom prst="rect">
            <a:avLst/>
          </a:prstGeom>
        </p:spPr>
      </p:pic>
      <p:grpSp>
        <p:nvGrpSpPr>
          <p:cNvPr id="8" name="Group 7"/>
          <p:cNvGrpSpPr/>
          <p:nvPr/>
        </p:nvGrpSpPr>
        <p:grpSpPr>
          <a:xfrm>
            <a:off x="600844" y="-275694"/>
            <a:ext cx="7865820" cy="3171290"/>
            <a:chOff x="287864" y="-665154"/>
            <a:chExt cx="8453967" cy="3638558"/>
          </a:xfrm>
        </p:grpSpPr>
        <p:pic>
          <p:nvPicPr>
            <p:cNvPr id="6" name="Picture 5"/>
            <p:cNvPicPr>
              <a:picLocks noChangeAspect="1"/>
            </p:cNvPicPr>
            <p:nvPr/>
          </p:nvPicPr>
          <p:blipFill>
            <a:blip r:embed="rId3"/>
            <a:stretch>
              <a:fillRect/>
            </a:stretch>
          </p:blipFill>
          <p:spPr>
            <a:xfrm>
              <a:off x="296331" y="-665154"/>
              <a:ext cx="8445500" cy="2501900"/>
            </a:xfrm>
            <a:prstGeom prst="rect">
              <a:avLst/>
            </a:prstGeom>
          </p:spPr>
        </p:pic>
        <p:pic>
          <p:nvPicPr>
            <p:cNvPr id="7" name="Picture 6"/>
            <p:cNvPicPr>
              <a:picLocks noChangeAspect="1"/>
            </p:cNvPicPr>
            <p:nvPr/>
          </p:nvPicPr>
          <p:blipFill>
            <a:blip r:embed="rId4"/>
            <a:stretch>
              <a:fillRect/>
            </a:stretch>
          </p:blipFill>
          <p:spPr>
            <a:xfrm>
              <a:off x="287864" y="1741504"/>
              <a:ext cx="8453967" cy="1231900"/>
            </a:xfrm>
            <a:prstGeom prst="rect">
              <a:avLst/>
            </a:prstGeom>
          </p:spPr>
        </p:pic>
      </p:grpSp>
      <p:sp>
        <p:nvSpPr>
          <p:cNvPr id="5" name="Rectangle 4"/>
          <p:cNvSpPr/>
          <p:nvPr/>
        </p:nvSpPr>
        <p:spPr>
          <a:xfrm>
            <a:off x="21145" y="16538"/>
            <a:ext cx="9144000" cy="892552"/>
          </a:xfrm>
          <a:prstGeom prst="rect">
            <a:avLst/>
          </a:prstGeom>
          <a:solidFill>
            <a:schemeClr val="bg1"/>
          </a:solidFill>
        </p:spPr>
        <p:txBody>
          <a:bodyPr wrap="square">
            <a:spAutoFit/>
          </a:bodyPr>
          <a:lstStyle/>
          <a:p>
            <a:pPr algn="ctr"/>
            <a:r>
              <a:rPr lang="en-US" sz="800" dirty="0" smtClean="0">
                <a:solidFill>
                  <a:srgbClr val="008000"/>
                </a:solidFill>
                <a:latin typeface="Arial"/>
                <a:cs typeface="Arial"/>
              </a:rPr>
              <a:t> </a:t>
            </a:r>
            <a:endParaRPr lang="en-US" sz="800" dirty="0">
              <a:solidFill>
                <a:srgbClr val="008000"/>
              </a:solidFill>
              <a:latin typeface="Arial"/>
              <a:cs typeface="Arial"/>
            </a:endParaRPr>
          </a:p>
          <a:p>
            <a:pPr algn="ctr"/>
            <a:r>
              <a:rPr lang="en-US" sz="3600" dirty="0" smtClean="0">
                <a:solidFill>
                  <a:srgbClr val="008000"/>
                </a:solidFill>
                <a:latin typeface="Arial"/>
                <a:cs typeface="Arial"/>
              </a:rPr>
              <a:t>Applying the Rules for QN</a:t>
            </a:r>
          </a:p>
          <a:p>
            <a:pPr algn="ctr"/>
            <a:endParaRPr lang="en-US" sz="800" dirty="0">
              <a:solidFill>
                <a:srgbClr val="008000"/>
              </a:solidFill>
              <a:latin typeface="Arial"/>
              <a:cs typeface="Arial"/>
            </a:endParaRPr>
          </a:p>
        </p:txBody>
      </p:sp>
    </p:spTree>
    <p:extLst>
      <p:ext uri="{BB962C8B-B14F-4D97-AF65-F5344CB8AC3E}">
        <p14:creationId xmlns:p14="http://schemas.microsoft.com/office/powerpoint/2010/main" val="40843455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145" y="118136"/>
            <a:ext cx="9144000" cy="646331"/>
          </a:xfrm>
          <a:prstGeom prst="rect">
            <a:avLst/>
          </a:prstGeom>
          <a:solidFill>
            <a:schemeClr val="bg1"/>
          </a:solidFill>
        </p:spPr>
        <p:txBody>
          <a:bodyPr wrap="square">
            <a:spAutoFit/>
          </a:bodyPr>
          <a:lstStyle/>
          <a:p>
            <a:pPr algn="ctr"/>
            <a:r>
              <a:rPr lang="en-US" sz="3600" dirty="0" smtClean="0">
                <a:solidFill>
                  <a:srgbClr val="008000"/>
                </a:solidFill>
                <a:latin typeface="Arial" pitchFamily="34" charset="0"/>
                <a:cs typeface="Arial" pitchFamily="34" charset="0"/>
              </a:rPr>
              <a:t> Orbital energy levels </a:t>
            </a:r>
            <a:endParaRPr lang="en-US" sz="3600" dirty="0">
              <a:solidFill>
                <a:srgbClr val="008000"/>
              </a:solidFill>
              <a:latin typeface="Arial" pitchFamily="34" charset="0"/>
              <a:cs typeface="Arial" pitchFamily="34" charset="0"/>
            </a:endParaRPr>
          </a:p>
        </p:txBody>
      </p:sp>
      <p:pic>
        <p:nvPicPr>
          <p:cNvPr id="6" name="Picture 5" descr="Capture.JPG"/>
          <p:cNvPicPr>
            <a:picLocks noChangeAspect="1"/>
          </p:cNvPicPr>
          <p:nvPr/>
        </p:nvPicPr>
        <p:blipFill>
          <a:blip r:embed="rId2"/>
          <a:stretch>
            <a:fillRect/>
          </a:stretch>
        </p:blipFill>
        <p:spPr>
          <a:xfrm>
            <a:off x="1489074" y="1038224"/>
            <a:ext cx="6179307" cy="5641976"/>
          </a:xfrm>
          <a:prstGeom prst="rect">
            <a:avLst/>
          </a:prstGeom>
        </p:spPr>
      </p:pic>
    </p:spTree>
    <p:extLst>
      <p:ext uri="{BB962C8B-B14F-4D97-AF65-F5344CB8AC3E}">
        <p14:creationId xmlns:p14="http://schemas.microsoft.com/office/powerpoint/2010/main" val="16971296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t="56995" b="17356"/>
          <a:stretch>
            <a:fillRect/>
          </a:stretch>
        </p:blipFill>
        <p:spPr bwMode="auto">
          <a:xfrm>
            <a:off x="457200" y="3352800"/>
            <a:ext cx="8305800" cy="3429000"/>
          </a:xfrm>
          <a:prstGeom prst="rect">
            <a:avLst/>
          </a:prstGeom>
          <a:noFill/>
          <a:ln w="9525">
            <a:noFill/>
            <a:miter lim="800000"/>
            <a:headEnd/>
            <a:tailEnd/>
          </a:ln>
        </p:spPr>
      </p:pic>
      <p:pic>
        <p:nvPicPr>
          <p:cNvPr id="3" name="Picture 2"/>
          <p:cNvPicPr/>
          <p:nvPr/>
        </p:nvPicPr>
        <p:blipFill>
          <a:blip r:embed="rId2"/>
          <a:srcRect l="31995" t="4532" r="32642" b="69820"/>
          <a:stretch>
            <a:fillRect/>
          </a:stretch>
        </p:blipFill>
        <p:spPr bwMode="auto">
          <a:xfrm>
            <a:off x="304800" y="457200"/>
            <a:ext cx="3124200" cy="2590800"/>
          </a:xfrm>
          <a:prstGeom prst="rect">
            <a:avLst/>
          </a:prstGeom>
          <a:noFill/>
          <a:ln w="9525">
            <a:noFill/>
            <a:miter lim="800000"/>
            <a:headEnd/>
            <a:tailEnd/>
          </a:ln>
        </p:spPr>
      </p:pic>
      <p:sp>
        <p:nvSpPr>
          <p:cNvPr id="4" name="TextBox 3"/>
          <p:cNvSpPr txBox="1"/>
          <p:nvPr/>
        </p:nvSpPr>
        <p:spPr>
          <a:xfrm>
            <a:off x="6781800" y="0"/>
            <a:ext cx="2362200" cy="461665"/>
          </a:xfrm>
          <a:prstGeom prst="rect">
            <a:avLst/>
          </a:prstGeom>
          <a:noFill/>
        </p:spPr>
        <p:txBody>
          <a:bodyPr wrap="square" rtlCol="0">
            <a:spAutoFit/>
          </a:bodyPr>
          <a:lstStyle/>
          <a:p>
            <a:r>
              <a:rPr lang="en-US" sz="2400" b="1" dirty="0" smtClean="0"/>
              <a:t>Shapes of orbital</a:t>
            </a:r>
            <a:endParaRPr lang="en-US" sz="2400" b="1" dirty="0"/>
          </a:p>
        </p:txBody>
      </p:sp>
      <p:sp>
        <p:nvSpPr>
          <p:cNvPr id="6" name="TextBox 5"/>
          <p:cNvSpPr txBox="1"/>
          <p:nvPr/>
        </p:nvSpPr>
        <p:spPr>
          <a:xfrm>
            <a:off x="3886200" y="381000"/>
            <a:ext cx="1295400" cy="400110"/>
          </a:xfrm>
          <a:prstGeom prst="rect">
            <a:avLst/>
          </a:prstGeom>
          <a:noFill/>
        </p:spPr>
        <p:txBody>
          <a:bodyPr wrap="square" rtlCol="0">
            <a:spAutoFit/>
          </a:bodyPr>
          <a:lstStyle/>
          <a:p>
            <a:r>
              <a:rPr lang="en-US" sz="2000" b="1" dirty="0" smtClean="0"/>
              <a:t>S-orbital</a:t>
            </a:r>
            <a:endParaRPr lang="en-US" sz="2000" b="1" dirty="0"/>
          </a:p>
        </p:txBody>
      </p:sp>
      <p:sp>
        <p:nvSpPr>
          <p:cNvPr id="7" name="TextBox 6"/>
          <p:cNvSpPr txBox="1"/>
          <p:nvPr/>
        </p:nvSpPr>
        <p:spPr>
          <a:xfrm>
            <a:off x="8001000" y="2590800"/>
            <a:ext cx="1143000" cy="400110"/>
          </a:xfrm>
          <a:prstGeom prst="rect">
            <a:avLst/>
          </a:prstGeom>
          <a:noFill/>
        </p:spPr>
        <p:txBody>
          <a:bodyPr wrap="square" rtlCol="0">
            <a:spAutoFit/>
          </a:bodyPr>
          <a:lstStyle/>
          <a:p>
            <a:r>
              <a:rPr lang="en-US" sz="2000" b="1" dirty="0" smtClean="0"/>
              <a:t>P-orbital</a:t>
            </a:r>
            <a:endParaRPr lang="en-US" b="1"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1"/>
          <p:cNvPicPr>
            <a:picLocks noChangeAspect="1" noChangeArrowheads="1"/>
          </p:cNvPicPr>
          <p:nvPr/>
        </p:nvPicPr>
        <p:blipFill>
          <a:blip r:embed="rId2"/>
          <a:srcRect l="29868" t="25000" r="13909" b="42875"/>
          <a:stretch>
            <a:fillRect/>
          </a:stretch>
        </p:blipFill>
        <p:spPr bwMode="auto">
          <a:xfrm>
            <a:off x="76200" y="685800"/>
            <a:ext cx="9013371" cy="2895600"/>
          </a:xfrm>
          <a:prstGeom prst="rect">
            <a:avLst/>
          </a:prstGeom>
          <a:noFill/>
          <a:ln w="9525">
            <a:noFill/>
            <a:miter lim="800000"/>
            <a:headEnd/>
            <a:tailEnd/>
          </a:ln>
          <a:effectLst/>
        </p:spPr>
      </p:pic>
      <p:sp>
        <p:nvSpPr>
          <p:cNvPr id="4" name="TextBox 3"/>
          <p:cNvSpPr txBox="1"/>
          <p:nvPr/>
        </p:nvSpPr>
        <p:spPr>
          <a:xfrm>
            <a:off x="7543800" y="0"/>
            <a:ext cx="1600200" cy="461665"/>
          </a:xfrm>
          <a:prstGeom prst="rect">
            <a:avLst/>
          </a:prstGeom>
          <a:noFill/>
        </p:spPr>
        <p:txBody>
          <a:bodyPr wrap="square" rtlCol="0">
            <a:spAutoFit/>
          </a:bodyPr>
          <a:lstStyle/>
          <a:p>
            <a:r>
              <a:rPr lang="en-US" sz="2400" b="1" dirty="0" smtClean="0"/>
              <a:t>D-orbital</a:t>
            </a:r>
            <a:endParaRPr lang="en-US" b="1" dirty="0"/>
          </a:p>
        </p:txBody>
      </p:sp>
      <p:pic>
        <p:nvPicPr>
          <p:cNvPr id="1026" name="Picture 2"/>
          <p:cNvPicPr>
            <a:picLocks noChangeAspect="1" noChangeArrowheads="1"/>
          </p:cNvPicPr>
          <p:nvPr/>
        </p:nvPicPr>
        <p:blipFill>
          <a:blip r:embed="rId3"/>
          <a:srcRect l="24597" t="27083" r="6296" b="44792"/>
          <a:stretch>
            <a:fillRect/>
          </a:stretch>
        </p:blipFill>
        <p:spPr bwMode="auto">
          <a:xfrm>
            <a:off x="76200" y="3810000"/>
            <a:ext cx="8991600" cy="2057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05200" y="0"/>
            <a:ext cx="5638800" cy="461665"/>
          </a:xfrm>
          <a:prstGeom prst="rect">
            <a:avLst/>
          </a:prstGeom>
          <a:noFill/>
        </p:spPr>
        <p:txBody>
          <a:bodyPr wrap="square" rtlCol="0">
            <a:spAutoFit/>
          </a:bodyPr>
          <a:lstStyle/>
          <a:p>
            <a:r>
              <a:rPr lang="en-US" sz="2400" b="1" dirty="0" smtClean="0"/>
              <a:t>Electron Spin and Pauli exclusion principle</a:t>
            </a:r>
            <a:endParaRPr lang="en-US" sz="2400" b="1" dirty="0"/>
          </a:p>
        </p:txBody>
      </p:sp>
      <p:pic>
        <p:nvPicPr>
          <p:cNvPr id="3" name="Picture 2"/>
          <p:cNvPicPr/>
          <p:nvPr/>
        </p:nvPicPr>
        <p:blipFill>
          <a:blip r:embed="rId2"/>
          <a:srcRect b="33622"/>
          <a:stretch>
            <a:fillRect/>
          </a:stretch>
        </p:blipFill>
        <p:spPr bwMode="auto">
          <a:xfrm>
            <a:off x="0" y="2819400"/>
            <a:ext cx="2667000" cy="2667000"/>
          </a:xfrm>
          <a:prstGeom prst="rect">
            <a:avLst/>
          </a:prstGeom>
          <a:noFill/>
          <a:ln w="9525">
            <a:noFill/>
            <a:miter lim="800000"/>
            <a:headEnd/>
            <a:tailEnd/>
          </a:ln>
        </p:spPr>
      </p:pic>
      <p:pic>
        <p:nvPicPr>
          <p:cNvPr id="4" name="Picture 3"/>
          <p:cNvPicPr/>
          <p:nvPr/>
        </p:nvPicPr>
        <p:blipFill>
          <a:blip r:embed="rId3"/>
          <a:srcRect l="29774" b="12046"/>
          <a:stretch>
            <a:fillRect/>
          </a:stretch>
        </p:blipFill>
        <p:spPr bwMode="auto">
          <a:xfrm>
            <a:off x="0" y="533400"/>
            <a:ext cx="4953000" cy="2286000"/>
          </a:xfrm>
          <a:prstGeom prst="rect">
            <a:avLst/>
          </a:prstGeom>
          <a:noFill/>
          <a:ln w="9525">
            <a:noFill/>
            <a:miter lim="800000"/>
            <a:headEnd/>
            <a:tailEnd/>
          </a:ln>
        </p:spPr>
      </p:pic>
      <p:sp>
        <p:nvSpPr>
          <p:cNvPr id="5" name="Rectangle 4"/>
          <p:cNvSpPr/>
          <p:nvPr/>
        </p:nvSpPr>
        <p:spPr>
          <a:xfrm>
            <a:off x="4038600" y="3429000"/>
            <a:ext cx="4572000" cy="923330"/>
          </a:xfrm>
          <a:prstGeom prst="rect">
            <a:avLst/>
          </a:prstGeom>
        </p:spPr>
        <p:txBody>
          <a:bodyPr>
            <a:spAutoFit/>
          </a:bodyPr>
          <a:lstStyle/>
          <a:p>
            <a:r>
              <a:rPr lang="en-US" dirty="0" smtClean="0"/>
              <a:t>This principle states that </a:t>
            </a:r>
            <a:r>
              <a:rPr lang="en-US" i="1" dirty="0" smtClean="0"/>
              <a:t>no two electrons in an atom can have the same four quantum numbers</a:t>
            </a:r>
            <a:endParaRPr lang="en-US" dirty="0"/>
          </a:p>
        </p:txBody>
      </p:sp>
      <p:pic>
        <p:nvPicPr>
          <p:cNvPr id="6" name="Picture 5"/>
          <p:cNvPicPr/>
          <p:nvPr/>
        </p:nvPicPr>
        <p:blipFill>
          <a:blip r:embed="rId4"/>
          <a:srcRect/>
          <a:stretch>
            <a:fillRect/>
          </a:stretch>
        </p:blipFill>
        <p:spPr bwMode="auto">
          <a:xfrm>
            <a:off x="4572000" y="4800600"/>
            <a:ext cx="2362200" cy="1066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bwMode="auto">
          <a:xfrm>
            <a:off x="152400" y="762000"/>
            <a:ext cx="2667000" cy="1066800"/>
          </a:xfrm>
          <a:prstGeom prst="rect">
            <a:avLst/>
          </a:prstGeom>
          <a:noFill/>
          <a:ln w="9525">
            <a:noFill/>
            <a:miter lim="800000"/>
            <a:headEnd/>
            <a:tailEnd/>
          </a:ln>
        </p:spPr>
      </p:pic>
      <p:sp>
        <p:nvSpPr>
          <p:cNvPr id="3" name="TextBox 2"/>
          <p:cNvSpPr txBox="1"/>
          <p:nvPr/>
        </p:nvSpPr>
        <p:spPr>
          <a:xfrm>
            <a:off x="4343400" y="0"/>
            <a:ext cx="4800600" cy="461665"/>
          </a:xfrm>
          <a:prstGeom prst="rect">
            <a:avLst/>
          </a:prstGeom>
          <a:noFill/>
        </p:spPr>
        <p:txBody>
          <a:bodyPr wrap="square" rtlCol="0">
            <a:spAutoFit/>
          </a:bodyPr>
          <a:lstStyle/>
          <a:p>
            <a:r>
              <a:rPr lang="en-US" sz="2400" b="1" dirty="0" smtClean="0"/>
              <a:t>Diamagnetism and </a:t>
            </a:r>
            <a:r>
              <a:rPr lang="en-US" sz="2400" b="1" dirty="0" err="1" smtClean="0"/>
              <a:t>paramagnetism</a:t>
            </a:r>
            <a:endParaRPr lang="en-US" sz="2400" b="1" dirty="0"/>
          </a:p>
        </p:txBody>
      </p:sp>
      <p:sp>
        <p:nvSpPr>
          <p:cNvPr id="4" name="TextBox 3"/>
          <p:cNvSpPr txBox="1"/>
          <p:nvPr/>
        </p:nvSpPr>
        <p:spPr>
          <a:xfrm>
            <a:off x="3276600" y="685800"/>
            <a:ext cx="5562600" cy="1200329"/>
          </a:xfrm>
          <a:prstGeom prst="rect">
            <a:avLst/>
          </a:prstGeom>
          <a:noFill/>
        </p:spPr>
        <p:txBody>
          <a:bodyPr wrap="square" rtlCol="0">
            <a:spAutoFit/>
          </a:bodyPr>
          <a:lstStyle/>
          <a:p>
            <a:r>
              <a:rPr lang="en-US" b="1" i="1" dirty="0" smtClean="0"/>
              <a:t>Paramagnetic </a:t>
            </a:r>
            <a:r>
              <a:rPr lang="en-US" dirty="0" smtClean="0"/>
              <a:t>substances are those that </a:t>
            </a:r>
            <a:r>
              <a:rPr lang="en-US" i="1" dirty="0" smtClean="0"/>
              <a:t>contain net unpaired</a:t>
            </a:r>
            <a:r>
              <a:rPr lang="en-US" dirty="0" smtClean="0"/>
              <a:t> </a:t>
            </a:r>
            <a:r>
              <a:rPr lang="en-US" i="1" dirty="0" smtClean="0"/>
              <a:t>spins and are attracted by a magnet</a:t>
            </a:r>
            <a:r>
              <a:rPr lang="en-US" dirty="0" smtClean="0"/>
              <a:t>. </a:t>
            </a:r>
          </a:p>
          <a:p>
            <a:r>
              <a:rPr lang="en-US" b="1" i="1" dirty="0" smtClean="0"/>
              <a:t>Diamagnetic </a:t>
            </a:r>
            <a:r>
              <a:rPr lang="en-US" dirty="0" smtClean="0"/>
              <a:t>substances </a:t>
            </a:r>
            <a:r>
              <a:rPr lang="en-US" i="1" dirty="0" smtClean="0"/>
              <a:t>do not contain net unpaired spins and are slightly</a:t>
            </a:r>
            <a:r>
              <a:rPr lang="en-US" dirty="0" smtClean="0"/>
              <a:t> </a:t>
            </a:r>
            <a:r>
              <a:rPr lang="en-US" i="1" dirty="0" smtClean="0"/>
              <a:t>repelled by a magnet</a:t>
            </a:r>
            <a:r>
              <a:rPr lang="en-US" dirty="0" smtClean="0"/>
              <a:t>. </a:t>
            </a:r>
            <a:endParaRPr lang="en-US" dirty="0"/>
          </a:p>
        </p:txBody>
      </p:sp>
      <p:sp>
        <p:nvSpPr>
          <p:cNvPr id="5" name="TextBox 4"/>
          <p:cNvSpPr txBox="1"/>
          <p:nvPr/>
        </p:nvSpPr>
        <p:spPr>
          <a:xfrm>
            <a:off x="1752600" y="2209800"/>
            <a:ext cx="4419600" cy="369332"/>
          </a:xfrm>
          <a:prstGeom prst="rect">
            <a:avLst/>
          </a:prstGeom>
          <a:noFill/>
        </p:spPr>
        <p:txBody>
          <a:bodyPr wrap="square" rtlCol="0">
            <a:spAutoFit/>
          </a:bodyPr>
          <a:lstStyle/>
          <a:p>
            <a:r>
              <a:rPr lang="en-US" dirty="0" smtClean="0"/>
              <a:t>Justification of Pauli Exclusion principle</a:t>
            </a:r>
            <a:endParaRPr lang="en-US" dirty="0"/>
          </a:p>
        </p:txBody>
      </p:sp>
      <p:pic>
        <p:nvPicPr>
          <p:cNvPr id="6" name="Picture 5"/>
          <p:cNvPicPr/>
          <p:nvPr/>
        </p:nvPicPr>
        <p:blipFill>
          <a:blip r:embed="rId3"/>
          <a:srcRect b="30748"/>
          <a:stretch>
            <a:fillRect/>
          </a:stretch>
        </p:blipFill>
        <p:spPr bwMode="auto">
          <a:xfrm>
            <a:off x="0" y="2971800"/>
            <a:ext cx="3962400" cy="3886200"/>
          </a:xfrm>
          <a:prstGeom prst="rect">
            <a:avLst/>
          </a:prstGeom>
          <a:noFill/>
          <a:ln w="9525">
            <a:noFill/>
            <a:miter lim="800000"/>
            <a:headEnd/>
            <a:tailEnd/>
          </a:ln>
        </p:spPr>
      </p:pic>
      <p:sp>
        <p:nvSpPr>
          <p:cNvPr id="7" name="TextBox 6"/>
          <p:cNvSpPr txBox="1"/>
          <p:nvPr/>
        </p:nvSpPr>
        <p:spPr>
          <a:xfrm>
            <a:off x="6705600" y="3048000"/>
            <a:ext cx="2438400" cy="461665"/>
          </a:xfrm>
          <a:prstGeom prst="rect">
            <a:avLst/>
          </a:prstGeom>
          <a:noFill/>
        </p:spPr>
        <p:txBody>
          <a:bodyPr wrap="square" rtlCol="0">
            <a:spAutoFit/>
          </a:bodyPr>
          <a:lstStyle/>
          <a:p>
            <a:r>
              <a:rPr lang="en-US" sz="2400" b="1" dirty="0" smtClean="0"/>
              <a:t>Shielding effect</a:t>
            </a:r>
            <a:endParaRPr lang="en-US" sz="2400" b="1" dirty="0"/>
          </a:p>
        </p:txBody>
      </p:sp>
      <p:sp>
        <p:nvSpPr>
          <p:cNvPr id="9" name="TextBox 8"/>
          <p:cNvSpPr txBox="1"/>
          <p:nvPr/>
        </p:nvSpPr>
        <p:spPr>
          <a:xfrm>
            <a:off x="4191000" y="3886200"/>
            <a:ext cx="4800600" cy="1908215"/>
          </a:xfrm>
          <a:prstGeom prst="rect">
            <a:avLst/>
          </a:prstGeom>
          <a:noFill/>
        </p:spPr>
        <p:txBody>
          <a:bodyPr wrap="square" rtlCol="0">
            <a:spAutoFit/>
          </a:bodyPr>
          <a:lstStyle/>
          <a:p>
            <a:pPr algn="just"/>
            <a:r>
              <a:rPr lang="en-US" dirty="0" smtClean="0"/>
              <a:t>In fact, for the same principal</a:t>
            </a:r>
            <a:r>
              <a:rPr lang="en-US" i="1" dirty="0" smtClean="0"/>
              <a:t> </a:t>
            </a:r>
            <a:r>
              <a:rPr lang="en-US" dirty="0" smtClean="0"/>
              <a:t>quantum number </a:t>
            </a:r>
            <a:r>
              <a:rPr lang="en-US" i="1" dirty="0" smtClean="0"/>
              <a:t>n</a:t>
            </a:r>
            <a:r>
              <a:rPr lang="en-US" dirty="0" smtClean="0"/>
              <a:t>, the penetrating power decreases as the angular momentum quantum number , increases, or</a:t>
            </a:r>
          </a:p>
          <a:p>
            <a:pPr algn="just"/>
            <a:r>
              <a:rPr lang="en-US" sz="2800" b="1" i="1" dirty="0" smtClean="0"/>
              <a:t>s </a:t>
            </a:r>
            <a:r>
              <a:rPr lang="en-US" sz="2800" b="1" dirty="0" smtClean="0">
                <a:sym typeface="Symbol"/>
              </a:rPr>
              <a:t></a:t>
            </a:r>
            <a:r>
              <a:rPr lang="en-US" sz="2800" b="1" dirty="0" smtClean="0"/>
              <a:t> </a:t>
            </a:r>
            <a:r>
              <a:rPr lang="en-US" sz="2800" b="1" i="1" dirty="0" smtClean="0"/>
              <a:t>p </a:t>
            </a:r>
            <a:r>
              <a:rPr lang="en-US" sz="2800" b="1" dirty="0" smtClean="0">
                <a:sym typeface="Symbol"/>
              </a:rPr>
              <a:t></a:t>
            </a:r>
            <a:r>
              <a:rPr lang="en-US" sz="2800" b="1" dirty="0" smtClean="0"/>
              <a:t> </a:t>
            </a:r>
            <a:r>
              <a:rPr lang="en-US" sz="2800" b="1" i="1" dirty="0" smtClean="0"/>
              <a:t>d </a:t>
            </a:r>
            <a:r>
              <a:rPr lang="en-US" sz="2800" b="1" dirty="0" smtClean="0">
                <a:sym typeface="Symbol"/>
              </a:rPr>
              <a:t></a:t>
            </a:r>
            <a:r>
              <a:rPr lang="en-US" sz="2800" b="1" dirty="0" smtClean="0"/>
              <a:t> </a:t>
            </a:r>
            <a:r>
              <a:rPr lang="en-US" sz="2800" b="1" i="1" dirty="0" smtClean="0"/>
              <a:t>f </a:t>
            </a:r>
            <a:r>
              <a:rPr lang="en-US" sz="2800" b="1" i="1" dirty="0" smtClean="0">
                <a:sym typeface="Symbol"/>
              </a:rPr>
              <a:t></a:t>
            </a:r>
            <a:r>
              <a:rPr lang="en-US" sz="2800" b="1" dirty="0" smtClean="0"/>
              <a:t>. . . .</a:t>
            </a:r>
          </a:p>
          <a:p>
            <a:pPr algn="just"/>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67600" y="0"/>
            <a:ext cx="1676400" cy="461665"/>
          </a:xfrm>
          <a:prstGeom prst="rect">
            <a:avLst/>
          </a:prstGeom>
          <a:noFill/>
        </p:spPr>
        <p:txBody>
          <a:bodyPr wrap="square" rtlCol="0">
            <a:spAutoFit/>
          </a:bodyPr>
          <a:lstStyle/>
          <a:p>
            <a:r>
              <a:rPr lang="en-US" sz="2400" b="1" dirty="0" err="1" smtClean="0"/>
              <a:t>Hund’s</a:t>
            </a:r>
            <a:r>
              <a:rPr lang="en-US" sz="2400" b="1" dirty="0" smtClean="0"/>
              <a:t> rule</a:t>
            </a:r>
            <a:endParaRPr lang="en-US" sz="2400" b="1" dirty="0"/>
          </a:p>
        </p:txBody>
      </p:sp>
      <p:sp>
        <p:nvSpPr>
          <p:cNvPr id="4" name="TextBox 3"/>
          <p:cNvSpPr txBox="1"/>
          <p:nvPr/>
        </p:nvSpPr>
        <p:spPr>
          <a:xfrm>
            <a:off x="685800" y="838200"/>
            <a:ext cx="7391400" cy="646331"/>
          </a:xfrm>
          <a:prstGeom prst="rect">
            <a:avLst/>
          </a:prstGeom>
          <a:noFill/>
        </p:spPr>
        <p:txBody>
          <a:bodyPr wrap="square" rtlCol="0">
            <a:spAutoFit/>
          </a:bodyPr>
          <a:lstStyle/>
          <a:p>
            <a:r>
              <a:rPr lang="en-US" dirty="0" err="1" smtClean="0"/>
              <a:t>Hund’s</a:t>
            </a:r>
            <a:r>
              <a:rPr lang="en-US" dirty="0" smtClean="0"/>
              <a:t> rule states that the most stable arrangement of electrons in sub-shell is the one with the greatest number of parallel spin</a:t>
            </a:r>
            <a:endParaRPr lang="en-US" dirty="0"/>
          </a:p>
        </p:txBody>
      </p:sp>
      <p:sp>
        <p:nvSpPr>
          <p:cNvPr id="5" name="TextBox 4"/>
          <p:cNvSpPr txBox="1"/>
          <p:nvPr/>
        </p:nvSpPr>
        <p:spPr>
          <a:xfrm>
            <a:off x="6858000" y="2895600"/>
            <a:ext cx="2286000" cy="461665"/>
          </a:xfrm>
          <a:prstGeom prst="rect">
            <a:avLst/>
          </a:prstGeom>
          <a:noFill/>
        </p:spPr>
        <p:txBody>
          <a:bodyPr wrap="square" rtlCol="0">
            <a:spAutoFit/>
          </a:bodyPr>
          <a:lstStyle/>
          <a:p>
            <a:r>
              <a:rPr lang="en-US" sz="2400" b="1" dirty="0" err="1" smtClean="0"/>
              <a:t>Aufbau</a:t>
            </a:r>
            <a:r>
              <a:rPr lang="en-US" sz="2400" b="1" dirty="0" smtClean="0"/>
              <a:t> principle</a:t>
            </a:r>
            <a:endParaRPr lang="en-US" sz="2400" b="1" dirty="0"/>
          </a:p>
        </p:txBody>
      </p:sp>
      <p:sp>
        <p:nvSpPr>
          <p:cNvPr id="6" name="TextBox 5"/>
          <p:cNvSpPr txBox="1"/>
          <p:nvPr/>
        </p:nvSpPr>
        <p:spPr>
          <a:xfrm>
            <a:off x="609600" y="3810000"/>
            <a:ext cx="8153400" cy="646331"/>
          </a:xfrm>
          <a:prstGeom prst="rect">
            <a:avLst/>
          </a:prstGeom>
          <a:noFill/>
        </p:spPr>
        <p:txBody>
          <a:bodyPr wrap="square" rtlCol="0">
            <a:spAutoFit/>
          </a:bodyPr>
          <a:lstStyle/>
          <a:p>
            <a:r>
              <a:rPr lang="en-US" dirty="0" smtClean="0"/>
              <a:t>The </a:t>
            </a:r>
            <a:r>
              <a:rPr lang="en-US" b="1" dirty="0" err="1" smtClean="0"/>
              <a:t>Aufbau</a:t>
            </a:r>
            <a:r>
              <a:rPr lang="en-US" b="1" dirty="0" smtClean="0"/>
              <a:t> principle </a:t>
            </a:r>
            <a:r>
              <a:rPr lang="en-US" dirty="0" smtClean="0"/>
              <a:t>dictates that as protons are added one by one to the nucleus to build up the elements, electrons are similarly added to the atomic </a:t>
            </a:r>
            <a:r>
              <a:rPr lang="en-US" dirty="0" err="1" smtClean="0"/>
              <a:t>orbitals</a:t>
            </a:r>
            <a:r>
              <a:rPr lang="en-US" dirty="0" smtClean="0"/>
              <a:t>.</a:t>
            </a:r>
            <a:endParaRPr lang="en-US" dirty="0"/>
          </a:p>
        </p:txBody>
      </p:sp>
      <p:pic>
        <p:nvPicPr>
          <p:cNvPr id="7" name="Picture 6"/>
          <p:cNvPicPr/>
          <p:nvPr/>
        </p:nvPicPr>
        <p:blipFill>
          <a:blip r:embed="rId2"/>
          <a:srcRect l="25050" t="5770" r="25050" b="81221"/>
          <a:stretch>
            <a:fillRect/>
          </a:stretch>
        </p:blipFill>
        <p:spPr bwMode="auto">
          <a:xfrm>
            <a:off x="990600" y="1447800"/>
            <a:ext cx="3657600" cy="1600200"/>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l="31625" t="26042" r="11567" b="6250"/>
          <a:stretch>
            <a:fillRect/>
          </a:stretch>
        </p:blipFill>
        <p:spPr bwMode="auto">
          <a:xfrm>
            <a:off x="1066800" y="685800"/>
            <a:ext cx="7391400" cy="4953000"/>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BUET\Theory courses\Inorganic Chemistry\Atomic Structure\Radioactivity.png"/>
          <p:cNvPicPr>
            <a:picLocks noChangeAspect="1" noChangeArrowheads="1"/>
          </p:cNvPicPr>
          <p:nvPr/>
        </p:nvPicPr>
        <p:blipFill>
          <a:blip r:embed="rId2"/>
          <a:srcRect r="36576"/>
          <a:stretch>
            <a:fillRect/>
          </a:stretch>
        </p:blipFill>
        <p:spPr bwMode="auto">
          <a:xfrm>
            <a:off x="0" y="0"/>
            <a:ext cx="4419600" cy="3307121"/>
          </a:xfrm>
          <a:prstGeom prst="rect">
            <a:avLst/>
          </a:prstGeom>
          <a:noFill/>
        </p:spPr>
      </p:pic>
      <p:sp>
        <p:nvSpPr>
          <p:cNvPr id="3" name="TextBox 2"/>
          <p:cNvSpPr txBox="1"/>
          <p:nvPr/>
        </p:nvSpPr>
        <p:spPr>
          <a:xfrm>
            <a:off x="7162800" y="0"/>
            <a:ext cx="1981200" cy="461665"/>
          </a:xfrm>
          <a:prstGeom prst="rect">
            <a:avLst/>
          </a:prstGeom>
          <a:noFill/>
        </p:spPr>
        <p:txBody>
          <a:bodyPr wrap="square" rtlCol="0">
            <a:spAutoFit/>
          </a:bodyPr>
          <a:lstStyle/>
          <a:p>
            <a:r>
              <a:rPr lang="en-US" sz="2400" b="1" dirty="0" smtClean="0"/>
              <a:t>Radioactivity</a:t>
            </a:r>
            <a:endParaRPr lang="en-US" sz="2400" b="1" dirty="0"/>
          </a:p>
        </p:txBody>
      </p:sp>
      <p:pic>
        <p:nvPicPr>
          <p:cNvPr id="4" name="Picture 2" descr="D:\BUET\Theory courses\Inorganic Chemistry\Atomic Structure\Rutherford Exp.png"/>
          <p:cNvPicPr>
            <a:picLocks noChangeAspect="1" noChangeArrowheads="1"/>
          </p:cNvPicPr>
          <p:nvPr/>
        </p:nvPicPr>
        <p:blipFill>
          <a:blip r:embed="rId3"/>
          <a:srcRect l="25981"/>
          <a:stretch>
            <a:fillRect/>
          </a:stretch>
        </p:blipFill>
        <p:spPr bwMode="auto">
          <a:xfrm>
            <a:off x="1" y="4264449"/>
            <a:ext cx="7086599" cy="2517351"/>
          </a:xfrm>
          <a:prstGeom prst="rect">
            <a:avLst/>
          </a:prstGeom>
          <a:noFill/>
        </p:spPr>
      </p:pic>
      <p:sp>
        <p:nvSpPr>
          <p:cNvPr id="5" name="TextBox 4"/>
          <p:cNvSpPr txBox="1"/>
          <p:nvPr/>
        </p:nvSpPr>
        <p:spPr>
          <a:xfrm>
            <a:off x="6477000" y="4110335"/>
            <a:ext cx="2667000" cy="461665"/>
          </a:xfrm>
          <a:prstGeom prst="rect">
            <a:avLst/>
          </a:prstGeom>
          <a:noFill/>
        </p:spPr>
        <p:txBody>
          <a:bodyPr wrap="square" rtlCol="0">
            <a:spAutoFit/>
          </a:bodyPr>
          <a:lstStyle/>
          <a:p>
            <a:r>
              <a:rPr lang="en-US" sz="2400" b="1" dirty="0" smtClean="0"/>
              <a:t>Proton and Nucleus</a:t>
            </a:r>
            <a:endParaRPr lang="en-US" sz="2400" b="1" dirty="0"/>
          </a:p>
        </p:txBody>
      </p:sp>
      <p:sp>
        <p:nvSpPr>
          <p:cNvPr id="6" name="TextBox 5"/>
          <p:cNvSpPr txBox="1"/>
          <p:nvPr/>
        </p:nvSpPr>
        <p:spPr>
          <a:xfrm>
            <a:off x="0" y="3352800"/>
            <a:ext cx="3886200" cy="369332"/>
          </a:xfrm>
          <a:prstGeom prst="rect">
            <a:avLst/>
          </a:prstGeom>
          <a:noFill/>
        </p:spPr>
        <p:txBody>
          <a:bodyPr wrap="square" rtlCol="0">
            <a:spAutoFit/>
          </a:bodyPr>
          <a:lstStyle/>
          <a:p>
            <a:r>
              <a:rPr lang="en-US" b="1" dirty="0" smtClean="0"/>
              <a:t>Limitations of Dalton’s Atomic Model</a:t>
            </a:r>
            <a:endParaRPr lang="en-US" b="1" dirty="0"/>
          </a:p>
        </p:txBody>
      </p:sp>
      <p:sp>
        <p:nvSpPr>
          <p:cNvPr id="7" name="TextBox 6"/>
          <p:cNvSpPr txBox="1"/>
          <p:nvPr/>
        </p:nvSpPr>
        <p:spPr>
          <a:xfrm>
            <a:off x="5791200" y="838200"/>
            <a:ext cx="2667000" cy="369332"/>
          </a:xfrm>
          <a:prstGeom prst="rect">
            <a:avLst/>
          </a:prstGeom>
          <a:noFill/>
        </p:spPr>
        <p:txBody>
          <a:bodyPr wrap="square" rtlCol="0">
            <a:spAutoFit/>
          </a:bodyPr>
          <a:lstStyle/>
          <a:p>
            <a:r>
              <a:rPr lang="en-US" b="1" dirty="0" smtClean="0"/>
              <a:t>X-ray </a:t>
            </a:r>
            <a:r>
              <a:rPr lang="en-US" dirty="0" smtClean="0"/>
              <a:t>by Rontgen in 1895</a:t>
            </a:r>
            <a:endParaRPr lang="en-US" dirty="0"/>
          </a:p>
        </p:txBody>
      </p:sp>
      <p:sp>
        <p:nvSpPr>
          <p:cNvPr id="8" name="TextBox 7"/>
          <p:cNvSpPr txBox="1"/>
          <p:nvPr/>
        </p:nvSpPr>
        <p:spPr>
          <a:xfrm>
            <a:off x="6172200" y="1219200"/>
            <a:ext cx="1905000" cy="369332"/>
          </a:xfrm>
          <a:prstGeom prst="rect">
            <a:avLst/>
          </a:prstGeom>
          <a:noFill/>
        </p:spPr>
        <p:txBody>
          <a:bodyPr wrap="square" rtlCol="0">
            <a:spAutoFit/>
          </a:bodyPr>
          <a:lstStyle/>
          <a:p>
            <a:r>
              <a:rPr lang="en-US" b="1" dirty="0" smtClean="0">
                <a:sym typeface="Symbol"/>
              </a:rPr>
              <a:t></a:t>
            </a:r>
            <a:r>
              <a:rPr lang="en-US" b="1" dirty="0" smtClean="0"/>
              <a:t>-ray </a:t>
            </a:r>
            <a:r>
              <a:rPr lang="en-US" dirty="0" smtClean="0"/>
              <a:t>by Becquerel</a:t>
            </a:r>
            <a:endParaRPr lang="en-US" dirty="0"/>
          </a:p>
        </p:txBody>
      </p:sp>
      <p:sp>
        <p:nvSpPr>
          <p:cNvPr id="9" name="TextBox 8"/>
          <p:cNvSpPr txBox="1"/>
          <p:nvPr/>
        </p:nvSpPr>
        <p:spPr>
          <a:xfrm>
            <a:off x="5715000" y="1676400"/>
            <a:ext cx="3048000" cy="369332"/>
          </a:xfrm>
          <a:prstGeom prst="rect">
            <a:avLst/>
          </a:prstGeom>
          <a:noFill/>
        </p:spPr>
        <p:txBody>
          <a:bodyPr wrap="square" rtlCol="0">
            <a:spAutoFit/>
          </a:bodyPr>
          <a:lstStyle/>
          <a:p>
            <a:r>
              <a:rPr lang="en-US" b="1" dirty="0" smtClean="0">
                <a:sym typeface="Symbol"/>
              </a:rPr>
              <a:t>Radioactivity</a:t>
            </a:r>
            <a:r>
              <a:rPr lang="en-US" dirty="0" smtClean="0">
                <a:sym typeface="Symbol"/>
              </a:rPr>
              <a:t> by Marie Curie</a:t>
            </a:r>
            <a:endParaRPr lang="en-US" dirty="0"/>
          </a:p>
        </p:txBody>
      </p:sp>
      <p:sp>
        <p:nvSpPr>
          <p:cNvPr id="10" name="TextBox 9"/>
          <p:cNvSpPr txBox="1"/>
          <p:nvPr/>
        </p:nvSpPr>
        <p:spPr>
          <a:xfrm>
            <a:off x="5791200" y="2069068"/>
            <a:ext cx="3048000" cy="369332"/>
          </a:xfrm>
          <a:prstGeom prst="rect">
            <a:avLst/>
          </a:prstGeom>
          <a:noFill/>
        </p:spPr>
        <p:txBody>
          <a:bodyPr wrap="square" rtlCol="0">
            <a:spAutoFit/>
          </a:bodyPr>
          <a:lstStyle/>
          <a:p>
            <a:r>
              <a:rPr lang="en-US" b="1" dirty="0" err="1" smtClean="0">
                <a:sym typeface="Symbol"/>
              </a:rPr>
              <a:t>Isotop</a:t>
            </a:r>
            <a:r>
              <a:rPr lang="en-US" dirty="0" err="1" smtClean="0">
                <a:sym typeface="Symbol"/>
              </a:rPr>
              <a:t>s</a:t>
            </a:r>
            <a:r>
              <a:rPr lang="en-US" dirty="0" smtClean="0">
                <a:sym typeface="Symbol"/>
              </a:rPr>
              <a:t> by </a:t>
            </a:r>
            <a:r>
              <a:rPr lang="en-US" dirty="0" err="1" smtClean="0">
                <a:sym typeface="Symbol"/>
              </a:rPr>
              <a:t>Fedrick</a:t>
            </a:r>
            <a:r>
              <a:rPr lang="en-US" dirty="0" smtClean="0">
                <a:sym typeface="Symbol"/>
              </a:rPr>
              <a:t> in 1913</a:t>
            </a:r>
            <a:endParaRPr lang="en-US" dirty="0"/>
          </a:p>
        </p:txBody>
      </p:sp>
      <p:sp>
        <p:nvSpPr>
          <p:cNvPr id="11" name="TextBox 10"/>
          <p:cNvSpPr txBox="1"/>
          <p:nvPr/>
        </p:nvSpPr>
        <p:spPr>
          <a:xfrm>
            <a:off x="7086600" y="5029200"/>
            <a:ext cx="1828800" cy="1200329"/>
          </a:xfrm>
          <a:prstGeom prst="rect">
            <a:avLst/>
          </a:prstGeom>
          <a:noFill/>
        </p:spPr>
        <p:txBody>
          <a:bodyPr wrap="square" rtlCol="0">
            <a:spAutoFit/>
          </a:bodyPr>
          <a:lstStyle/>
          <a:p>
            <a:r>
              <a:rPr lang="en-US" dirty="0" smtClean="0"/>
              <a:t>Rutherford (1910)</a:t>
            </a:r>
          </a:p>
          <a:p>
            <a:r>
              <a:rPr lang="en-US" dirty="0" err="1" smtClean="0"/>
              <a:t>Gaiser</a:t>
            </a:r>
            <a:endParaRPr lang="en-US" dirty="0" smtClean="0"/>
          </a:p>
          <a:p>
            <a:r>
              <a:rPr lang="en-US" dirty="0" smtClean="0"/>
              <a:t>Marsden</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l="28111" t="22917" r="56076" b="32292"/>
          <a:stretch>
            <a:fillRect/>
          </a:stretch>
        </p:blipFill>
        <p:spPr bwMode="auto">
          <a:xfrm>
            <a:off x="228600" y="990600"/>
            <a:ext cx="3048000" cy="4854222"/>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638800" y="0"/>
            <a:ext cx="3505200" cy="461665"/>
          </a:xfrm>
          <a:prstGeom prst="rect">
            <a:avLst/>
          </a:prstGeom>
          <a:noFill/>
        </p:spPr>
        <p:txBody>
          <a:bodyPr wrap="square" rtlCol="0">
            <a:spAutoFit/>
          </a:bodyPr>
          <a:lstStyle/>
          <a:p>
            <a:r>
              <a:rPr lang="en-US" sz="2400" b="1" dirty="0" smtClean="0"/>
              <a:t>Rutherford Atomic Model</a:t>
            </a:r>
            <a:endParaRPr lang="en-US" sz="2400" b="1" dirty="0"/>
          </a:p>
        </p:txBody>
      </p:sp>
      <p:sp>
        <p:nvSpPr>
          <p:cNvPr id="4" name="TextBox 3"/>
          <p:cNvSpPr txBox="1"/>
          <p:nvPr/>
        </p:nvSpPr>
        <p:spPr>
          <a:xfrm>
            <a:off x="152400" y="762000"/>
            <a:ext cx="8839200"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n-US" dirty="0" smtClean="0"/>
              <a:t>a. An atom consists of a small nucleus containing all the positively charges</a:t>
            </a:r>
          </a:p>
          <a:p>
            <a:pPr algn="just"/>
            <a:r>
              <a:rPr lang="en-US" dirty="0" smtClean="0"/>
              <a:t>b. The nucleus is surrounded by a number of electrons equal to the number of positive charges on the nucleus.</a:t>
            </a:r>
          </a:p>
          <a:p>
            <a:pPr algn="just"/>
            <a:r>
              <a:rPr lang="en-US" dirty="0" smtClean="0"/>
              <a:t>c. The electrons are in constant motion round the nucleus like that of planets round the sun</a:t>
            </a:r>
            <a:endParaRPr lang="en-US" dirty="0"/>
          </a:p>
        </p:txBody>
      </p:sp>
      <p:sp>
        <p:nvSpPr>
          <p:cNvPr id="5" name="TextBox 4"/>
          <p:cNvSpPr txBox="1"/>
          <p:nvPr/>
        </p:nvSpPr>
        <p:spPr>
          <a:xfrm>
            <a:off x="228600" y="2133600"/>
            <a:ext cx="2514600" cy="369332"/>
          </a:xfrm>
          <a:prstGeom prst="rect">
            <a:avLst/>
          </a:prstGeom>
          <a:noFill/>
        </p:spPr>
        <p:txBody>
          <a:bodyPr wrap="square" rtlCol="0">
            <a:spAutoFit/>
          </a:bodyPr>
          <a:lstStyle/>
          <a:p>
            <a:r>
              <a:rPr lang="en-US" dirty="0" smtClean="0"/>
              <a:t>Limitations</a:t>
            </a:r>
            <a:endParaRPr lang="en-US" dirty="0"/>
          </a:p>
        </p:txBody>
      </p:sp>
      <p:sp>
        <p:nvSpPr>
          <p:cNvPr id="6" name="Rectangle 5"/>
          <p:cNvSpPr/>
          <p:nvPr/>
        </p:nvSpPr>
        <p:spPr>
          <a:xfrm>
            <a:off x="1600200" y="2133600"/>
            <a:ext cx="7315200" cy="1477328"/>
          </a:xfrm>
          <a:prstGeom prst="rect">
            <a:avLst/>
          </a:prstGeom>
        </p:spPr>
        <p:txBody>
          <a:bodyPr wrap="square">
            <a:spAutoFit/>
          </a:bodyPr>
          <a:lstStyle/>
          <a:p>
            <a:pPr algn="just"/>
            <a:r>
              <a:rPr lang="en-US" dirty="0" smtClean="0"/>
              <a:t>The major limitation of Rutherford’s model of atom is: the radiating energy of revolving electron continuously decreases the energy of the electron which will eventually make the electron to fall into the nucleus. So, the model couldn’t explain the stability of an atom. Also, the observed spectra of different elements couldn’t be explained by this mode</a:t>
            </a:r>
            <a:endParaRPr lang="en-US" dirty="0"/>
          </a:p>
        </p:txBody>
      </p:sp>
      <p:sp>
        <p:nvSpPr>
          <p:cNvPr id="7" name="Rectangle 6"/>
          <p:cNvSpPr/>
          <p:nvPr/>
        </p:nvSpPr>
        <p:spPr>
          <a:xfrm>
            <a:off x="228600" y="3962400"/>
            <a:ext cx="8763000" cy="923330"/>
          </a:xfrm>
          <a:prstGeom prst="rect">
            <a:avLst/>
          </a:prstGeom>
        </p:spPr>
        <p:txBody>
          <a:bodyPr wrap="square">
            <a:spAutoFit/>
          </a:bodyPr>
          <a:lstStyle/>
          <a:p>
            <a:r>
              <a:rPr lang="en-US" dirty="0" smtClean="0"/>
              <a:t>According to Rutherford’s model</a:t>
            </a:r>
          </a:p>
          <a:p>
            <a:r>
              <a:rPr lang="en-US" dirty="0" smtClean="0"/>
              <a:t>	 </a:t>
            </a:r>
            <a:r>
              <a:rPr lang="en-US" i="1" dirty="0" smtClean="0"/>
              <a:t>an atom consists of a nucleus many times smaller than the atom itself, with 	electrons occupying the remaining space. </a:t>
            </a:r>
            <a:endParaRPr lang="en-US" i="1" dirty="0"/>
          </a:p>
        </p:txBody>
      </p:sp>
      <p:sp>
        <p:nvSpPr>
          <p:cNvPr id="8" name="TextBox 7"/>
          <p:cNvSpPr txBox="1"/>
          <p:nvPr/>
        </p:nvSpPr>
        <p:spPr>
          <a:xfrm>
            <a:off x="3505200" y="5181600"/>
            <a:ext cx="5257800" cy="646331"/>
          </a:xfrm>
          <a:prstGeom prst="rect">
            <a:avLst/>
          </a:prstGeom>
          <a:noFill/>
        </p:spPr>
        <p:txBody>
          <a:bodyPr wrap="square" rtlCol="0">
            <a:spAutoFit/>
          </a:bodyPr>
          <a:lstStyle/>
          <a:p>
            <a:r>
              <a:rPr lang="en-US" b="1" dirty="0" smtClean="0">
                <a:solidFill>
                  <a:srgbClr val="FF0000"/>
                </a:solidFill>
              </a:rPr>
              <a:t>How the electrons are distributed in the space?</a:t>
            </a:r>
          </a:p>
          <a:p>
            <a:r>
              <a:rPr lang="en-US" b="1" dirty="0" smtClean="0">
                <a:solidFill>
                  <a:srgbClr val="FF0000"/>
                </a:solidFill>
              </a:rPr>
              <a:t>What are the electrons doing in the atom?</a:t>
            </a:r>
            <a:endParaRPr lang="en-US" b="1" dirty="0">
              <a:solidFill>
                <a:srgbClr val="FF0000"/>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bwMode="auto">
          <a:xfrm>
            <a:off x="152400" y="685800"/>
            <a:ext cx="7239000" cy="3657600"/>
          </a:xfrm>
          <a:prstGeom prst="rect">
            <a:avLst/>
          </a:prstGeom>
          <a:noFill/>
          <a:ln w="9525">
            <a:noFill/>
            <a:miter lim="800000"/>
            <a:headEnd/>
            <a:tailEnd/>
          </a:ln>
          <a:effectLst/>
        </p:spPr>
      </p:pic>
      <p:sp>
        <p:nvSpPr>
          <p:cNvPr id="3" name="TextBox 2"/>
          <p:cNvSpPr txBox="1"/>
          <p:nvPr/>
        </p:nvSpPr>
        <p:spPr>
          <a:xfrm>
            <a:off x="4648200" y="0"/>
            <a:ext cx="4495800" cy="461665"/>
          </a:xfrm>
          <a:prstGeom prst="rect">
            <a:avLst/>
          </a:prstGeom>
          <a:noFill/>
        </p:spPr>
        <p:txBody>
          <a:bodyPr wrap="square" rtlCol="0">
            <a:spAutoFit/>
          </a:bodyPr>
          <a:lstStyle/>
          <a:p>
            <a:r>
              <a:rPr lang="en-US" sz="2400" b="1" dirty="0" smtClean="0"/>
              <a:t>Quantum theory of atom (Ebbing)</a:t>
            </a:r>
            <a:endParaRPr lang="en-US" sz="2400" b="1" dirty="0"/>
          </a:p>
        </p:txBody>
      </p:sp>
      <p:sp>
        <p:nvSpPr>
          <p:cNvPr id="4" name="TextBox 3"/>
          <p:cNvSpPr txBox="1"/>
          <p:nvPr/>
        </p:nvSpPr>
        <p:spPr>
          <a:xfrm>
            <a:off x="457200" y="4648200"/>
            <a:ext cx="8001000" cy="646331"/>
          </a:xfrm>
          <a:prstGeom prst="rect">
            <a:avLst/>
          </a:prstGeom>
          <a:noFill/>
        </p:spPr>
        <p:txBody>
          <a:bodyPr wrap="square" rtlCol="0">
            <a:spAutoFit/>
          </a:bodyPr>
          <a:lstStyle/>
          <a:p>
            <a:pPr algn="ctr"/>
            <a:r>
              <a:rPr lang="en-US" dirty="0" smtClean="0"/>
              <a:t>After a prism you will get something other than the rainbow, a cluster of colored  lines in black background: Ex. Li will show a red, a yellow and two blue lines</a:t>
            </a:r>
            <a:endParaRPr lang="en-US" dirty="0"/>
          </a:p>
        </p:txBody>
      </p:sp>
      <p:sp>
        <p:nvSpPr>
          <p:cNvPr id="5" name="TextBox 4"/>
          <p:cNvSpPr txBox="1"/>
          <p:nvPr/>
        </p:nvSpPr>
        <p:spPr>
          <a:xfrm>
            <a:off x="1219200" y="5715000"/>
            <a:ext cx="5257800" cy="369332"/>
          </a:xfrm>
          <a:prstGeom prst="rect">
            <a:avLst/>
          </a:prstGeom>
          <a:noFill/>
        </p:spPr>
        <p:txBody>
          <a:bodyPr wrap="square" rtlCol="0">
            <a:spAutoFit/>
          </a:bodyPr>
          <a:lstStyle/>
          <a:p>
            <a:r>
              <a:rPr lang="en-US" b="1" dirty="0" smtClean="0">
                <a:solidFill>
                  <a:srgbClr val="FF0000"/>
                </a:solidFill>
              </a:rPr>
              <a:t>How each elements emits particularly color of light?</a:t>
            </a:r>
            <a:endParaRPr lang="en-US" b="1" dirty="0">
              <a:solidFill>
                <a:srgbClr val="FF0000"/>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104"/>
            <a:ext cx="8229600" cy="1143000"/>
          </a:xfrm>
        </p:spPr>
        <p:txBody>
          <a:bodyPr>
            <a:normAutofit/>
          </a:bodyPr>
          <a:lstStyle/>
          <a:p>
            <a:r>
              <a:rPr lang="en-US" sz="3600" dirty="0">
                <a:solidFill>
                  <a:srgbClr val="008000"/>
                </a:solidFill>
              </a:rPr>
              <a:t>T</a:t>
            </a:r>
            <a:r>
              <a:rPr lang="en-US" sz="3600" dirty="0" smtClean="0">
                <a:solidFill>
                  <a:srgbClr val="008000"/>
                </a:solidFill>
              </a:rPr>
              <a:t>he </a:t>
            </a:r>
            <a:r>
              <a:rPr lang="en-US" sz="3600" u="sng" dirty="0" smtClean="0">
                <a:solidFill>
                  <a:srgbClr val="008000"/>
                </a:solidFill>
              </a:rPr>
              <a:t>Wave</a:t>
            </a:r>
            <a:r>
              <a:rPr lang="en-US" sz="3600" dirty="0" smtClean="0">
                <a:solidFill>
                  <a:srgbClr val="008000"/>
                </a:solidFill>
              </a:rPr>
              <a:t> Nature of Light</a:t>
            </a:r>
            <a:endParaRPr lang="en-US" sz="3600" dirty="0"/>
          </a:p>
        </p:txBody>
      </p:sp>
      <p:pic>
        <p:nvPicPr>
          <p:cNvPr id="5" name="Picture 4"/>
          <p:cNvPicPr>
            <a:picLocks noChangeAspect="1"/>
          </p:cNvPicPr>
          <p:nvPr/>
        </p:nvPicPr>
        <p:blipFill>
          <a:blip r:embed="rId2"/>
          <a:stretch>
            <a:fillRect/>
          </a:stretch>
        </p:blipFill>
        <p:spPr>
          <a:xfrm>
            <a:off x="305999" y="1405824"/>
            <a:ext cx="4441773" cy="4187230"/>
          </a:xfrm>
          <a:prstGeom prst="rect">
            <a:avLst/>
          </a:prstGeom>
        </p:spPr>
      </p:pic>
      <p:grpSp>
        <p:nvGrpSpPr>
          <p:cNvPr id="18" name="Group 17"/>
          <p:cNvGrpSpPr/>
          <p:nvPr/>
        </p:nvGrpSpPr>
        <p:grpSpPr>
          <a:xfrm>
            <a:off x="290879" y="2224841"/>
            <a:ext cx="3056641" cy="1935108"/>
            <a:chOff x="290879" y="2224841"/>
            <a:chExt cx="3056641" cy="1935108"/>
          </a:xfrm>
        </p:grpSpPr>
        <p:grpSp>
          <p:nvGrpSpPr>
            <p:cNvPr id="13" name="Group 12"/>
            <p:cNvGrpSpPr/>
            <p:nvPr/>
          </p:nvGrpSpPr>
          <p:grpSpPr>
            <a:xfrm>
              <a:off x="290879" y="3855145"/>
              <a:ext cx="3041521" cy="304804"/>
              <a:chOff x="290879" y="3855145"/>
              <a:chExt cx="3041521" cy="304804"/>
            </a:xfrm>
          </p:grpSpPr>
          <p:cxnSp>
            <p:nvCxnSpPr>
              <p:cNvPr id="7" name="Straight Connector 6"/>
              <p:cNvCxnSpPr/>
              <p:nvPr/>
            </p:nvCxnSpPr>
            <p:spPr>
              <a:xfrm>
                <a:off x="290879" y="3855145"/>
                <a:ext cx="151201" cy="257010"/>
              </a:xfrm>
              <a:prstGeom prst="line">
                <a:avLst/>
              </a:prstGeom>
              <a:ln w="508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987599" y="3871483"/>
                <a:ext cx="151201" cy="257010"/>
              </a:xfrm>
              <a:prstGeom prst="line">
                <a:avLst/>
              </a:prstGeom>
              <a:ln w="508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729679" y="3902939"/>
                <a:ext cx="151201" cy="257010"/>
              </a:xfrm>
              <a:prstGeom prst="line">
                <a:avLst/>
              </a:prstGeom>
              <a:ln w="508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455439" y="3902939"/>
                <a:ext cx="151201" cy="257010"/>
              </a:xfrm>
              <a:prstGeom prst="line">
                <a:avLst/>
              </a:prstGeom>
              <a:ln w="508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181199" y="3887821"/>
                <a:ext cx="151201" cy="257010"/>
              </a:xfrm>
              <a:prstGeom prst="line">
                <a:avLst/>
              </a:prstGeom>
              <a:ln w="508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7" name="Group 16"/>
            <p:cNvGrpSpPr/>
            <p:nvPr/>
          </p:nvGrpSpPr>
          <p:grpSpPr>
            <a:xfrm>
              <a:off x="293279" y="2224841"/>
              <a:ext cx="3054241" cy="272128"/>
              <a:chOff x="293279" y="2224841"/>
              <a:chExt cx="3054241" cy="272128"/>
            </a:xfrm>
          </p:grpSpPr>
          <p:cxnSp>
            <p:nvCxnSpPr>
              <p:cNvPr id="14" name="Straight Connector 13"/>
              <p:cNvCxnSpPr/>
              <p:nvPr/>
            </p:nvCxnSpPr>
            <p:spPr>
              <a:xfrm>
                <a:off x="293279" y="2224841"/>
                <a:ext cx="151201" cy="257010"/>
              </a:xfrm>
              <a:prstGeom prst="line">
                <a:avLst/>
              </a:prstGeom>
              <a:ln w="508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1699439" y="2239959"/>
                <a:ext cx="151201" cy="257010"/>
              </a:xfrm>
              <a:prstGeom prst="line">
                <a:avLst/>
              </a:prstGeom>
              <a:ln w="508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196319" y="2224841"/>
                <a:ext cx="151201" cy="257010"/>
              </a:xfrm>
              <a:prstGeom prst="line">
                <a:avLst/>
              </a:prstGeom>
              <a:ln w="50800">
                <a:solidFill>
                  <a:srgbClr val="FF0000"/>
                </a:solidFill>
              </a:ln>
            </p:spPr>
            <p:style>
              <a:lnRef idx="2">
                <a:schemeClr val="accent1"/>
              </a:lnRef>
              <a:fillRef idx="0">
                <a:schemeClr val="accent1"/>
              </a:fillRef>
              <a:effectRef idx="1">
                <a:schemeClr val="accent1"/>
              </a:effectRef>
              <a:fontRef idx="minor">
                <a:schemeClr val="tx1"/>
              </a:fontRef>
            </p:style>
          </p:cxnSp>
        </p:grpSp>
      </p:grpSp>
      <p:pic>
        <p:nvPicPr>
          <p:cNvPr id="4" name="Picture 3"/>
          <p:cNvPicPr>
            <a:picLocks noChangeAspect="1"/>
          </p:cNvPicPr>
          <p:nvPr/>
        </p:nvPicPr>
        <p:blipFill>
          <a:blip r:embed="rId3"/>
          <a:stretch>
            <a:fillRect/>
          </a:stretch>
        </p:blipFill>
        <p:spPr>
          <a:xfrm>
            <a:off x="5901939" y="2957494"/>
            <a:ext cx="1499391" cy="1089486"/>
          </a:xfrm>
          <a:prstGeom prst="rect">
            <a:avLst/>
          </a:prstGeom>
        </p:spPr>
      </p:pic>
      <p:sp>
        <p:nvSpPr>
          <p:cNvPr id="6" name="Rectangle 5"/>
          <p:cNvSpPr/>
          <p:nvPr/>
        </p:nvSpPr>
        <p:spPr>
          <a:xfrm>
            <a:off x="4671448" y="4393535"/>
            <a:ext cx="4759040" cy="830997"/>
          </a:xfrm>
          <a:prstGeom prst="rect">
            <a:avLst/>
          </a:prstGeom>
        </p:spPr>
        <p:txBody>
          <a:bodyPr wrap="square">
            <a:spAutoFit/>
          </a:bodyPr>
          <a:lstStyle/>
          <a:p>
            <a:pPr marL="342900" indent="-342900">
              <a:buFontTx/>
              <a:buChar char="-"/>
            </a:pPr>
            <a:r>
              <a:rPr lang="en-US" sz="2400" dirty="0" smtClean="0"/>
              <a:t>The </a:t>
            </a:r>
            <a:r>
              <a:rPr lang="en-US" sz="2400" dirty="0"/>
              <a:t>speed of light </a:t>
            </a:r>
            <a:r>
              <a:rPr lang="en-US" sz="2400" dirty="0" smtClean="0"/>
              <a:t>waves, c, </a:t>
            </a:r>
            <a:r>
              <a:rPr lang="en-US" sz="2400" dirty="0"/>
              <a:t>is 3.00 × 10</a:t>
            </a:r>
            <a:r>
              <a:rPr lang="en-US" sz="2400" baseline="30000" dirty="0"/>
              <a:t>8</a:t>
            </a:r>
            <a:r>
              <a:rPr lang="en-US" sz="2400" dirty="0"/>
              <a:t> m/</a:t>
            </a:r>
            <a:r>
              <a:rPr lang="en-US" sz="2400" dirty="0" smtClean="0"/>
              <a:t>s</a:t>
            </a:r>
          </a:p>
        </p:txBody>
      </p:sp>
      <p:sp>
        <p:nvSpPr>
          <p:cNvPr id="12" name="Rectangle 11"/>
          <p:cNvSpPr/>
          <p:nvPr/>
        </p:nvSpPr>
        <p:spPr>
          <a:xfrm>
            <a:off x="290878" y="5890489"/>
            <a:ext cx="8584879" cy="830997"/>
          </a:xfrm>
          <a:prstGeom prst="rect">
            <a:avLst/>
          </a:prstGeom>
        </p:spPr>
        <p:txBody>
          <a:bodyPr wrap="square">
            <a:spAutoFit/>
          </a:bodyPr>
          <a:lstStyle/>
          <a:p>
            <a:pPr algn="just"/>
            <a:r>
              <a:rPr lang="en-US" sz="2400" dirty="0">
                <a:solidFill>
                  <a:srgbClr val="800000"/>
                </a:solidFill>
              </a:rPr>
              <a:t>This speed ‘c’ </a:t>
            </a:r>
            <a:r>
              <a:rPr lang="en-US" sz="2400" dirty="0" smtClean="0">
                <a:solidFill>
                  <a:srgbClr val="800000"/>
                </a:solidFill>
              </a:rPr>
              <a:t>in a vacuum </a:t>
            </a:r>
            <a:r>
              <a:rPr lang="en-US" sz="2400" dirty="0">
                <a:solidFill>
                  <a:srgbClr val="800000"/>
                </a:solidFill>
              </a:rPr>
              <a:t>is a constant and is independent of wavelength or frequency. </a:t>
            </a:r>
          </a:p>
        </p:txBody>
      </p:sp>
    </p:spTree>
    <p:extLst>
      <p:ext uri="{BB962C8B-B14F-4D97-AF65-F5344CB8AC3E}">
        <p14:creationId xmlns:p14="http://schemas.microsoft.com/office/powerpoint/2010/main" val="399575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1901"/>
            <a:ext cx="9144000" cy="1143000"/>
          </a:xfrm>
        </p:spPr>
        <p:txBody>
          <a:bodyPr>
            <a:noAutofit/>
          </a:bodyPr>
          <a:lstStyle/>
          <a:p>
            <a:r>
              <a:rPr lang="en-US" sz="3600" dirty="0">
                <a:solidFill>
                  <a:srgbClr val="008000"/>
                </a:solidFill>
              </a:rPr>
              <a:t>Obtaining the Wavelength of Light from </a:t>
            </a:r>
            <a:r>
              <a:rPr lang="en-US" sz="3600" dirty="0" smtClean="0">
                <a:solidFill>
                  <a:srgbClr val="008000"/>
                </a:solidFill>
              </a:rPr>
              <a:t>its </a:t>
            </a:r>
            <a:r>
              <a:rPr lang="en-US" sz="3600" dirty="0">
                <a:solidFill>
                  <a:srgbClr val="008000"/>
                </a:solidFill>
              </a:rPr>
              <a:t>Frequency</a:t>
            </a:r>
          </a:p>
        </p:txBody>
      </p:sp>
      <p:sp>
        <p:nvSpPr>
          <p:cNvPr id="3" name="Rectangle 2"/>
          <p:cNvSpPr/>
          <p:nvPr/>
        </p:nvSpPr>
        <p:spPr>
          <a:xfrm>
            <a:off x="428003" y="1472974"/>
            <a:ext cx="8520745" cy="830997"/>
          </a:xfrm>
          <a:prstGeom prst="rect">
            <a:avLst/>
          </a:prstGeom>
        </p:spPr>
        <p:txBody>
          <a:bodyPr wrap="square">
            <a:spAutoFit/>
          </a:bodyPr>
          <a:lstStyle/>
          <a:p>
            <a:r>
              <a:rPr lang="en-US" sz="2400" dirty="0" smtClean="0"/>
              <a:t>Problem 1. What </a:t>
            </a:r>
            <a:r>
              <a:rPr lang="en-US" sz="2400" dirty="0"/>
              <a:t>is the wavelength of the yellow sodium emission, which has a frequency of 5.09 ×</a:t>
            </a:r>
            <a:r>
              <a:rPr lang="en-US" sz="2400" dirty="0" smtClean="0"/>
              <a:t> </a:t>
            </a:r>
            <a:r>
              <a:rPr lang="en-US" sz="2400" dirty="0"/>
              <a:t>10</a:t>
            </a:r>
            <a:r>
              <a:rPr lang="en-US" sz="2400" baseline="30000" dirty="0"/>
              <a:t>14</a:t>
            </a:r>
            <a:r>
              <a:rPr lang="en-US" sz="2400" dirty="0"/>
              <a:t>/s?</a:t>
            </a:r>
          </a:p>
        </p:txBody>
      </p:sp>
      <p:pic>
        <p:nvPicPr>
          <p:cNvPr id="19" name="Picture 18"/>
          <p:cNvPicPr>
            <a:picLocks noChangeAspect="1"/>
          </p:cNvPicPr>
          <p:nvPr/>
        </p:nvPicPr>
        <p:blipFill>
          <a:blip r:embed="rId2"/>
          <a:stretch>
            <a:fillRect/>
          </a:stretch>
        </p:blipFill>
        <p:spPr>
          <a:xfrm>
            <a:off x="232752" y="2838675"/>
            <a:ext cx="8686800" cy="2475425"/>
          </a:xfrm>
          <a:prstGeom prst="rect">
            <a:avLst/>
          </a:prstGeom>
        </p:spPr>
      </p:pic>
      <p:sp>
        <p:nvSpPr>
          <p:cNvPr id="20" name="Rectangle 19"/>
          <p:cNvSpPr/>
          <p:nvPr/>
        </p:nvSpPr>
        <p:spPr>
          <a:xfrm>
            <a:off x="232752" y="6026230"/>
            <a:ext cx="8686800" cy="461665"/>
          </a:xfrm>
          <a:prstGeom prst="rect">
            <a:avLst/>
          </a:prstGeom>
        </p:spPr>
        <p:txBody>
          <a:bodyPr wrap="square">
            <a:spAutoFit/>
          </a:bodyPr>
          <a:lstStyle/>
          <a:p>
            <a:pPr algn="ctr"/>
            <a:r>
              <a:rPr lang="en-US" sz="2400" dirty="0" smtClean="0">
                <a:solidFill>
                  <a:srgbClr val="800000"/>
                </a:solidFill>
              </a:rPr>
              <a:t>Similarly, you can obtain </a:t>
            </a:r>
            <a:r>
              <a:rPr lang="en-US" sz="2400" dirty="0">
                <a:solidFill>
                  <a:srgbClr val="800000"/>
                </a:solidFill>
              </a:rPr>
              <a:t>the </a:t>
            </a:r>
            <a:r>
              <a:rPr lang="en-US" sz="2400" dirty="0" smtClean="0">
                <a:solidFill>
                  <a:srgbClr val="800000"/>
                </a:solidFill>
              </a:rPr>
              <a:t>frequency of light </a:t>
            </a:r>
            <a:r>
              <a:rPr lang="en-US" sz="2400" dirty="0">
                <a:solidFill>
                  <a:srgbClr val="800000"/>
                </a:solidFill>
              </a:rPr>
              <a:t>from </a:t>
            </a:r>
            <a:r>
              <a:rPr lang="en-US" sz="2400" dirty="0" smtClean="0">
                <a:solidFill>
                  <a:srgbClr val="800000"/>
                </a:solidFill>
              </a:rPr>
              <a:t>its wavelength</a:t>
            </a:r>
            <a:endParaRPr lang="en-US" sz="2400" dirty="0">
              <a:solidFill>
                <a:srgbClr val="800000"/>
              </a:solidFill>
            </a:endParaRPr>
          </a:p>
        </p:txBody>
      </p:sp>
    </p:spTree>
    <p:extLst>
      <p:ext uri="{BB962C8B-B14F-4D97-AF65-F5344CB8AC3E}">
        <p14:creationId xmlns:p14="http://schemas.microsoft.com/office/powerpoint/2010/main" val="3949594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5509"/>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104"/>
            <a:ext cx="8229600" cy="1143000"/>
          </a:xfrm>
        </p:spPr>
        <p:txBody>
          <a:bodyPr>
            <a:normAutofit/>
          </a:bodyPr>
          <a:lstStyle/>
          <a:p>
            <a:r>
              <a:rPr lang="en-US" sz="3600" dirty="0" smtClean="0">
                <a:solidFill>
                  <a:srgbClr val="008000"/>
                </a:solidFill>
              </a:rPr>
              <a:t>Electromagnetic Spectrum</a:t>
            </a:r>
            <a:endParaRPr lang="en-US" sz="3600" dirty="0"/>
          </a:p>
        </p:txBody>
      </p:sp>
      <p:pic>
        <p:nvPicPr>
          <p:cNvPr id="3" name="Picture 2"/>
          <p:cNvPicPr>
            <a:picLocks noChangeAspect="1"/>
          </p:cNvPicPr>
          <p:nvPr/>
        </p:nvPicPr>
        <p:blipFill>
          <a:blip r:embed="rId2"/>
          <a:stretch>
            <a:fillRect/>
          </a:stretch>
        </p:blipFill>
        <p:spPr>
          <a:xfrm>
            <a:off x="218974" y="2328549"/>
            <a:ext cx="8802765" cy="4247107"/>
          </a:xfrm>
          <a:prstGeom prst="rect">
            <a:avLst/>
          </a:prstGeom>
        </p:spPr>
      </p:pic>
      <p:sp>
        <p:nvSpPr>
          <p:cNvPr id="19" name="Rectangle 18"/>
          <p:cNvSpPr/>
          <p:nvPr/>
        </p:nvSpPr>
        <p:spPr>
          <a:xfrm>
            <a:off x="218975" y="1268588"/>
            <a:ext cx="8802764" cy="830997"/>
          </a:xfrm>
          <a:prstGeom prst="rect">
            <a:avLst/>
          </a:prstGeom>
        </p:spPr>
        <p:txBody>
          <a:bodyPr wrap="square">
            <a:spAutoFit/>
          </a:bodyPr>
          <a:lstStyle/>
          <a:p>
            <a:r>
              <a:rPr lang="en-US" sz="2400" i="1" dirty="0"/>
              <a:t>The range of frequencies or wavelengths of electromagnetic radiation </a:t>
            </a:r>
            <a:r>
              <a:rPr lang="en-US" sz="2400" dirty="0"/>
              <a:t>is called </a:t>
            </a:r>
            <a:r>
              <a:rPr lang="en-US" sz="2400" dirty="0" smtClean="0"/>
              <a:t>the electromagnetic </a:t>
            </a:r>
            <a:r>
              <a:rPr lang="en-US" sz="2400" dirty="0"/>
              <a:t>spectrum,</a:t>
            </a:r>
          </a:p>
        </p:txBody>
      </p:sp>
    </p:spTree>
    <p:extLst>
      <p:ext uri="{BB962C8B-B14F-4D97-AF65-F5344CB8AC3E}">
        <p14:creationId xmlns:p14="http://schemas.microsoft.com/office/powerpoint/2010/main" val="418809004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676</TotalTime>
  <Words>2321</Words>
  <Application>Microsoft Office PowerPoint</Application>
  <PresentationFormat>On-screen Show (4:3)</PresentationFormat>
  <Paragraphs>200</Paragraphs>
  <Slides>40</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Agency FB</vt:lpstr>
      <vt:lpstr>Arial</vt:lpstr>
      <vt:lpstr>Calibri</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The Wave Nature of Light</vt:lpstr>
      <vt:lpstr>Obtaining the Wavelength of Light from its Frequency</vt:lpstr>
      <vt:lpstr>Electromagnetic Spectrum</vt:lpstr>
      <vt:lpstr>PowerPoint Presentation</vt:lpstr>
      <vt:lpstr>PowerPoint Presentation</vt:lpstr>
      <vt:lpstr>Calculating the Energy of a Photon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ASUS</dc:creator>
  <cp:lastModifiedBy>Naysa</cp:lastModifiedBy>
  <cp:revision>69</cp:revision>
  <dcterms:created xsi:type="dcterms:W3CDTF">2014-01-08T18:17:23Z</dcterms:created>
  <dcterms:modified xsi:type="dcterms:W3CDTF">2017-04-18T17:53:43Z</dcterms:modified>
</cp:coreProperties>
</file>